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3" r:id="rId3"/>
    <p:sldId id="275" r:id="rId4"/>
    <p:sldId id="276" r:id="rId5"/>
    <p:sldId id="274" r:id="rId6"/>
    <p:sldId id="277" r:id="rId7"/>
    <p:sldId id="284" r:id="rId8"/>
    <p:sldId id="283" r:id="rId9"/>
    <p:sldId id="282" r:id="rId10"/>
    <p:sldId id="281" r:id="rId11"/>
    <p:sldId id="280" r:id="rId12"/>
    <p:sldId id="279" r:id="rId13"/>
    <p:sldId id="278" r:id="rId14"/>
    <p:sldId id="319" r:id="rId15"/>
    <p:sldId id="289" r:id="rId16"/>
    <p:sldId id="286" r:id="rId17"/>
    <p:sldId id="320" r:id="rId18"/>
    <p:sldId id="327" r:id="rId19"/>
    <p:sldId id="287" r:id="rId20"/>
    <p:sldId id="288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57" r:id="rId31"/>
    <p:sldId id="258" r:id="rId32"/>
    <p:sldId id="259" r:id="rId33"/>
    <p:sldId id="260" r:id="rId34"/>
    <p:sldId id="261" r:id="rId35"/>
    <p:sldId id="265" r:id="rId36"/>
    <p:sldId id="264" r:id="rId37"/>
    <p:sldId id="262" r:id="rId38"/>
    <p:sldId id="266" r:id="rId39"/>
    <p:sldId id="267" r:id="rId40"/>
    <p:sldId id="268" r:id="rId41"/>
    <p:sldId id="269" r:id="rId42"/>
    <p:sldId id="270" r:id="rId43"/>
    <p:sldId id="271" r:id="rId44"/>
    <p:sldId id="272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2" r:id="rId58"/>
    <p:sldId id="311" r:id="rId59"/>
    <p:sldId id="313" r:id="rId60"/>
    <p:sldId id="314" r:id="rId61"/>
    <p:sldId id="315" r:id="rId62"/>
    <p:sldId id="316" r:id="rId63"/>
    <p:sldId id="317" r:id="rId64"/>
    <p:sldId id="318" r:id="rId65"/>
    <p:sldId id="323" r:id="rId66"/>
    <p:sldId id="324" r:id="rId67"/>
    <p:sldId id="325" r:id="rId68"/>
    <p:sldId id="326" r:id="rId69"/>
    <p:sldId id="321" r:id="rId70"/>
    <p:sldId id="322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/>
    <p:restoredTop sz="96291"/>
  </p:normalViewPr>
  <p:slideViewPr>
    <p:cSldViewPr snapToGrid="0" snapToObjects="1">
      <p:cViewPr>
        <p:scale>
          <a:sx n="120" d="100"/>
          <a:sy n="120" d="100"/>
        </p:scale>
        <p:origin x="11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3" Type="http://schemas.openxmlformats.org/officeDocument/2006/relationships/image" Target="../media/image71.png"/><Relationship Id="rId7" Type="http://schemas.openxmlformats.org/officeDocument/2006/relationships/image" Target="../media/image10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72.png"/><Relationship Id="rId10" Type="http://schemas.openxmlformats.org/officeDocument/2006/relationships/image" Target="../media/image73.png"/><Relationship Id="rId4" Type="http://schemas.openxmlformats.org/officeDocument/2006/relationships/image" Target="../media/image70.png"/><Relationship Id="rId9" Type="http://schemas.openxmlformats.org/officeDocument/2006/relationships/image" Target="../media/image12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53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54.png"/><Relationship Id="rId9" Type="http://schemas.openxmlformats.org/officeDocument/2006/relationships/image" Target="../media/image1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A - Accueil - De la recherche à l'industrie">
            <a:extLst>
              <a:ext uri="{FF2B5EF4-FFF2-40B4-BE49-F238E27FC236}">
                <a16:creationId xmlns:a16="http://schemas.microsoft.com/office/drawing/2014/main" id="{8FD2E05D-EFC3-CD4F-BF81-88CEAAD5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23324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é Paris-Sud - 883 Photos - 16 Reviews - Community College -">
            <a:extLst>
              <a:ext uri="{FF2B5EF4-FFF2-40B4-BE49-F238E27FC236}">
                <a16:creationId xmlns:a16="http://schemas.microsoft.com/office/drawing/2014/main" id="{9C62EB43-C5D9-1A4F-922E-7A858773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ia Tweets by eBOSS (@eBOSSurvey) | Twitter">
            <a:extLst>
              <a:ext uri="{FF2B5EF4-FFF2-40B4-BE49-F238E27FC236}">
                <a16:creationId xmlns:a16="http://schemas.microsoft.com/office/drawing/2014/main" id="{FD8E1E95-E2DF-4144-A087-21345F8E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570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rk Energy Spectroscopic Instrument (DESI)">
            <a:extLst>
              <a:ext uri="{FF2B5EF4-FFF2-40B4-BE49-F238E27FC236}">
                <a16:creationId xmlns:a16="http://schemas.microsoft.com/office/drawing/2014/main" id="{F908FF3C-ECA3-C24B-AC81-3E05CB8D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342" y="497013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DEC31-30CF-9A4C-BB55-14C5D8DC3E0E}"/>
              </a:ext>
            </a:extLst>
          </p:cNvPr>
          <p:cNvSpPr txBox="1"/>
          <p:nvPr/>
        </p:nvSpPr>
        <p:spPr>
          <a:xfrm>
            <a:off x="2303936" y="2225325"/>
            <a:ext cx="758412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3200" dirty="0"/>
              <a:t>Les forêts Ly</a:t>
            </a:r>
            <a:r>
              <a:rPr lang="fr-FR" sz="3600" dirty="0"/>
              <a:t>⍺</a:t>
            </a:r>
            <a:r>
              <a:rPr lang="fr-FR" sz="3200" dirty="0"/>
              <a:t> du relevé </a:t>
            </a:r>
            <a:r>
              <a:rPr lang="fr-FR" sz="3200" dirty="0" err="1"/>
              <a:t>eBOSS</a:t>
            </a:r>
            <a:r>
              <a:rPr lang="fr-FR" sz="3200" dirty="0"/>
              <a:t>:</a:t>
            </a:r>
          </a:p>
          <a:p>
            <a:pPr algn="r"/>
            <a:r>
              <a:rPr lang="fr-FR" sz="3200" dirty="0"/>
              <a:t>comprendre les fonctions de corrélation</a:t>
            </a:r>
          </a:p>
          <a:p>
            <a:pPr algn="r"/>
            <a:r>
              <a:rPr lang="fr-FR" sz="3200" dirty="0"/>
              <a:t> et les systématiques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7BDFC-0FEC-D743-BB5E-4FC5FE2694F0}"/>
              </a:ext>
            </a:extLst>
          </p:cNvPr>
          <p:cNvSpPr txBox="1"/>
          <p:nvPr/>
        </p:nvSpPr>
        <p:spPr>
          <a:xfrm>
            <a:off x="2626640" y="5406952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Thomas Etourneau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072FC-6492-1A4C-B469-97B3CFC103F3}"/>
              </a:ext>
            </a:extLst>
          </p:cNvPr>
          <p:cNvSpPr txBox="1"/>
          <p:nvPr/>
        </p:nvSpPr>
        <p:spPr>
          <a:xfrm>
            <a:off x="6851155" y="5406952"/>
            <a:ext cx="2714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Le 24 septembre 2020</a:t>
            </a:r>
          </a:p>
        </p:txBody>
      </p:sp>
    </p:spTree>
    <p:extLst>
      <p:ext uri="{BB962C8B-B14F-4D97-AF65-F5344CB8AC3E}">
        <p14:creationId xmlns:p14="http://schemas.microsoft.com/office/powerpoint/2010/main" val="390319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9EA8F13-5D4C-F94A-87D9-BF00508C18CD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785A2-9EC5-854C-AFEF-C3AF57623A1E}"/>
              </a:ext>
            </a:extLst>
          </p:cNvPr>
          <p:cNvSpPr txBox="1"/>
          <p:nvPr/>
        </p:nvSpPr>
        <p:spPr>
          <a:xfrm>
            <a:off x="5716402" y="530384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3399CA1B-1C0D-EE4F-8A72-9A58E24F46C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EAE6BD85-4F4B-3D4E-AE77-492F12978D0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A536617-DA41-2141-93CA-67DA2E7618DF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A536617-DA41-2141-93CA-67DA2E761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4459EE4-415D-7B4F-8A96-C6719859CAC1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4459EE4-415D-7B4F-8A96-C6719859C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757C518-3EBE-6B46-9028-9DB0D68141A7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757C518-3EBE-6B46-9028-9DB0D6814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605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EF27832-FC4E-0748-B8F2-55336E869F02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BAEC7-E982-D14D-8DAB-41E82B7B9F6B}"/>
              </a:ext>
            </a:extLst>
          </p:cNvPr>
          <p:cNvSpPr txBox="1"/>
          <p:nvPr/>
        </p:nvSpPr>
        <p:spPr>
          <a:xfrm>
            <a:off x="6086639" y="544627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C66B2D09-F151-9949-AD47-1FE83A9F7D8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1ABCD8EC-A73B-F44C-AEDA-4D8565A402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2A0ECA5-7FD1-614F-860E-4EAA5211B086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2A0ECA5-7FD1-614F-860E-4EAA5211B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674823B-38AA-2845-8629-514F76884529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674823B-38AA-2845-8629-514F76884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A78E2A6-B9F6-B242-A3D8-50490FDED925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A78E2A6-B9F6-B242-A3D8-50490FDED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9901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8E6D418-D36C-4244-8A4D-22E4DA50FA10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2EFC1-0474-2F44-9E21-D58A741129FF}"/>
              </a:ext>
            </a:extLst>
          </p:cNvPr>
          <p:cNvSpPr txBox="1"/>
          <p:nvPr/>
        </p:nvSpPr>
        <p:spPr>
          <a:xfrm>
            <a:off x="6478187" y="568856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6EBA711A-6863-6A46-85B5-FF4869A10CC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267A749A-40D7-FC49-AE88-29A6FB1D9A69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B6BA8B8-DBB3-2D40-A944-F18741801DFD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B6BA8B8-DBB3-2D40-A944-F18741801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BAFB57-2160-064A-A647-61E12AE034D9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BAFB57-2160-064A-A647-61E12AE03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3BCA216-DA57-2046-B1CF-82DD54124852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3BCA216-DA57-2046-B1CF-82DD5412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361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7291234-4A76-3A47-AF94-09A649A52DAF}"/>
              </a:ext>
            </a:extLst>
          </p:cNvPr>
          <p:cNvCxnSpPr>
            <a:cxnSpLocks/>
          </p:cNvCxnSpPr>
          <p:nvPr/>
        </p:nvCxnSpPr>
        <p:spPr>
          <a:xfrm flipH="1">
            <a:off x="1046758" y="4801193"/>
            <a:ext cx="3341066" cy="1717986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47D71CE-2727-8548-BF3E-7A88AD75EC3B}"/>
              </a:ext>
            </a:extLst>
          </p:cNvPr>
          <p:cNvCxnSpPr>
            <a:cxnSpLocks/>
          </p:cNvCxnSpPr>
          <p:nvPr/>
        </p:nvCxnSpPr>
        <p:spPr>
          <a:xfrm>
            <a:off x="6874704" y="59927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45C6691-05C7-8B4A-94CC-FD582E8C3A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7C2E01F-9510-4A4C-A937-29FA0D851776}"/>
              </a:ext>
            </a:extLst>
          </p:cNvPr>
          <p:cNvSpPr txBox="1"/>
          <p:nvPr/>
        </p:nvSpPr>
        <p:spPr>
          <a:xfrm>
            <a:off x="6808037" y="595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A7736D8-8A7A-B246-BF7F-E821316A8B83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5557A6A9-C8BD-3641-A483-E165A806AAC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C49C3D4-6942-ED4B-B40E-20EC54777AC1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C49C3D4-6942-ED4B-B40E-20EC54777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1CC4B3F-9904-7541-A99D-3CD62D127E1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1CC4B3F-9904-7541-A99D-3CD62D127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9D3E3C4-B44B-7F4B-BB7E-ECA14C2B5CF5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9D3E3C4-B44B-7F4B-BB7E-ECA14C2B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398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blipFill>
                <a:blip r:embed="rId3"/>
                <a:stretch>
                  <a:fillRect l="-157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157F8-451B-6347-8C8B-D25294F66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821" y="4622981"/>
            <a:ext cx="9076240" cy="18187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24437A-ABA1-0F47-91BC-DB9544B68A81}"/>
              </a:ext>
            </a:extLst>
          </p:cNvPr>
          <p:cNvSpPr txBox="1"/>
          <p:nvPr/>
        </p:nvSpPr>
        <p:spPr>
          <a:xfrm>
            <a:off x="567295" y="416320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quasar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C4F95A-2188-084E-BFD8-64CC59863E4A}"/>
              </a:ext>
            </a:extLst>
          </p:cNvPr>
          <p:cNvCxnSpPr>
            <a:cxnSpLocks/>
          </p:cNvCxnSpPr>
          <p:nvPr/>
        </p:nvCxnSpPr>
        <p:spPr>
          <a:xfrm>
            <a:off x="1304821" y="4578642"/>
            <a:ext cx="633587" cy="3990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3D9F986-3624-A64A-8C98-2C58C3C7D214}"/>
              </a:ext>
            </a:extLst>
          </p:cNvPr>
          <p:cNvSpPr txBox="1"/>
          <p:nvPr/>
        </p:nvSpPr>
        <p:spPr>
          <a:xfrm>
            <a:off x="3937299" y="4163209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hydrogène neutre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73D6C2-0AB5-CD4C-AB39-2D94BA384AD5}"/>
              </a:ext>
            </a:extLst>
          </p:cNvPr>
          <p:cNvCxnSpPr>
            <a:cxnSpLocks/>
          </p:cNvCxnSpPr>
          <p:nvPr/>
        </p:nvCxnSpPr>
        <p:spPr>
          <a:xfrm flipH="1">
            <a:off x="4225572" y="4576880"/>
            <a:ext cx="534247" cy="400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1193E9-3A37-1043-81C4-BB9A06F6FDAA}"/>
              </a:ext>
            </a:extLst>
          </p:cNvPr>
          <p:cNvCxnSpPr>
            <a:cxnSpLocks/>
          </p:cNvCxnSpPr>
          <p:nvPr/>
        </p:nvCxnSpPr>
        <p:spPr>
          <a:xfrm>
            <a:off x="5083164" y="4576880"/>
            <a:ext cx="478540" cy="200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5F67641-EDBA-F14E-9975-6CE979F9AECE}"/>
              </a:ext>
            </a:extLst>
          </p:cNvPr>
          <p:cNvCxnSpPr>
            <a:cxnSpLocks/>
          </p:cNvCxnSpPr>
          <p:nvPr/>
        </p:nvCxnSpPr>
        <p:spPr>
          <a:xfrm>
            <a:off x="5955801" y="4486311"/>
            <a:ext cx="1091182" cy="491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473C6F8-4ADC-5F41-A517-EA9628B547F7}"/>
              </a:ext>
            </a:extLst>
          </p:cNvPr>
          <p:cNvSpPr txBox="1"/>
          <p:nvPr/>
        </p:nvSpPr>
        <p:spPr>
          <a:xfrm>
            <a:off x="9875169" y="459261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Observateur</a:t>
            </a:r>
          </a:p>
        </p:txBody>
      </p:sp>
    </p:spTree>
    <p:extLst>
      <p:ext uri="{BB962C8B-B14F-4D97-AF65-F5344CB8AC3E}">
        <p14:creationId xmlns:p14="http://schemas.microsoft.com/office/powerpoint/2010/main" val="24981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/>
              <p:nvPr/>
            </p:nvSpPr>
            <p:spPr>
              <a:xfrm>
                <a:off x="208645" y="3514562"/>
                <a:ext cx="4645824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Avantages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traceur à grand </a:t>
                </a:r>
                <a:r>
                  <a:rPr lang="fr-FR" sz="2000" dirty="0" err="1"/>
                  <a:t>redshift</a:t>
                </a:r>
                <a:r>
                  <a:rPr lang="fr-FR" sz="2000" dirty="0"/>
                  <a:t> (z &gt; 2)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accès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−1</m:t>
                    </m:r>
                  </m:oMath>
                </a14:m>
                <a:endParaRPr lang="fr-FR" sz="2000" dirty="0"/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pas besoin de relevé homogène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signal fort le long de la ligne de visé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45" y="3514562"/>
                <a:ext cx="4645824" cy="1631216"/>
              </a:xfrm>
              <a:prstGeom prst="rect">
                <a:avLst/>
              </a:prstGeom>
              <a:blipFill>
                <a:blip r:embed="rId3"/>
                <a:stretch>
                  <a:fillRect l="-1090" t="-1550" r="-272" b="-62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/>
              <p:nvPr/>
            </p:nvSpPr>
            <p:spPr>
              <a:xfrm>
                <a:off x="592115" y="5507511"/>
                <a:ext cx="4645824" cy="75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/>
                  <a:t>fraction flux </a:t>
                </a:r>
                <a:r>
                  <a:rPr lang="en-US" sz="2000" b="0" dirty="0" err="1"/>
                  <a:t>transmise</a:t>
                </a:r>
                <a:r>
                  <a:rPr lang="en-US" sz="2000" b="0" dirty="0"/>
                  <a:t> 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r>
                  <a:rPr lang="fr-FR" sz="2000" dirty="0">
                    <a:ea typeface="Cambria Math" panose="02040503050406030204" pitchFamily="18" charset="0"/>
                  </a:rPr>
                  <a:t>profondeur optique :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𝑑𝑙</m:t>
                        </m:r>
                      </m:e>
                    </m:nary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15" y="5507511"/>
                <a:ext cx="4645824" cy="755400"/>
              </a:xfrm>
              <a:prstGeom prst="rect">
                <a:avLst/>
              </a:prstGeom>
              <a:blipFill>
                <a:blip r:embed="rId4"/>
                <a:stretch>
                  <a:fillRect l="-1366" t="-41667" b="-11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/>
              <p:nvPr/>
            </p:nvSpPr>
            <p:spPr>
              <a:xfrm>
                <a:off x="6096000" y="5145778"/>
                <a:ext cx="6070636" cy="14788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𝐿𝑦</m:t>
                                </m:r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𝑚𝑎𝑡𝑖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-0.15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𝑄𝑆𝑂</m:t>
                        </m:r>
                      </m:sub>
                    </m:sSub>
                  </m:oMath>
                </a14:m>
                <a:r>
                  <a:rPr lang="fr-FR" sz="2000" dirty="0"/>
                  <a:t> ~ 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2	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𝑄𝑆𝑂</m:t>
                        </m:r>
                      </m:sub>
                    </m:sSub>
                  </m:oMath>
                </a14:m>
                <a:r>
                  <a:rPr lang="fr-FR" sz="2000" dirty="0"/>
                  <a:t> ~ 0.25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45778"/>
                <a:ext cx="6070636" cy="1478866"/>
              </a:xfrm>
              <a:prstGeom prst="rect">
                <a:avLst/>
              </a:prstGeom>
              <a:blipFill>
                <a:blip r:embed="rId5"/>
                <a:stretch>
                  <a:fillRect l="-418" b="-42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3991414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3991414" cy="1112036"/>
              </a:xfrm>
              <a:prstGeom prst="rect">
                <a:avLst/>
              </a:prstGeom>
              <a:blipFill>
                <a:blip r:embed="rId6"/>
                <a:stretch>
                  <a:fillRect l="-158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10EEA35-B55F-494E-8541-4D5AFE0DCF26}"/>
              </a:ext>
            </a:extLst>
          </p:cNvPr>
          <p:cNvSpPr txBox="1"/>
          <p:nvPr/>
        </p:nvSpPr>
        <p:spPr>
          <a:xfrm>
            <a:off x="6847803" y="451028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07E78-22D0-BD4D-94CE-9C6EB056200B}"/>
              </a:ext>
            </a:extLst>
          </p:cNvPr>
          <p:cNvSpPr txBox="1"/>
          <p:nvPr/>
        </p:nvSpPr>
        <p:spPr>
          <a:xfrm>
            <a:off x="8348135" y="4534435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29409F-7495-D140-B6BC-EA22E4D6A655}"/>
              </a:ext>
            </a:extLst>
          </p:cNvPr>
          <p:cNvCxnSpPr>
            <a:cxnSpLocks/>
          </p:cNvCxnSpPr>
          <p:nvPr/>
        </p:nvCxnSpPr>
        <p:spPr>
          <a:xfrm flipH="1" flipV="1">
            <a:off x="7177381" y="4856442"/>
            <a:ext cx="155927" cy="407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D3AB6B-D755-7746-AB20-FD9330ED3FE9}"/>
              </a:ext>
            </a:extLst>
          </p:cNvPr>
          <p:cNvCxnSpPr>
            <a:cxnSpLocks/>
          </p:cNvCxnSpPr>
          <p:nvPr/>
        </p:nvCxnSpPr>
        <p:spPr>
          <a:xfrm flipV="1">
            <a:off x="8437508" y="4891764"/>
            <a:ext cx="644708" cy="396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31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blipFill>
                <a:blip r:embed="rId3"/>
                <a:stretch>
                  <a:fillRect l="-1548" t="-4615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854D379-0C47-F645-8767-4D3D4242427C}"/>
              </a:ext>
            </a:extLst>
          </p:cNvPr>
          <p:cNvSpPr txBox="1"/>
          <p:nvPr/>
        </p:nvSpPr>
        <p:spPr>
          <a:xfrm>
            <a:off x="212870" y="3522109"/>
            <a:ext cx="43620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Désavantages :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biais faible (-0.15)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contaminants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effets </a:t>
            </a:r>
            <a:r>
              <a:rPr lang="fr-FR" sz="2000" dirty="0" err="1"/>
              <a:t>astro</a:t>
            </a:r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/>
              <a:t>nécessite d’estimer le continuum</a:t>
            </a:r>
          </a:p>
          <a:p>
            <a:r>
              <a:rPr lang="fr-FR" sz="2000" dirty="0">
                <a:sym typeface="Wingdings" pitchFamily="2" charset="2"/>
              </a:rPr>
              <a:t>	 distorsions des corrélations</a:t>
            </a:r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81910-CCE0-A84C-A5A4-4D3BA2F90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364" y="785654"/>
            <a:ext cx="6311341" cy="35365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/>
              <p:nvPr/>
            </p:nvSpPr>
            <p:spPr>
              <a:xfrm>
                <a:off x="1696295" y="5484804"/>
                <a:ext cx="1589217" cy="674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95" y="5484804"/>
                <a:ext cx="1589217" cy="674480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>
            <a:extLst>
              <a:ext uri="{FF2B5EF4-FFF2-40B4-BE49-F238E27FC236}">
                <a16:creationId xmlns:a16="http://schemas.microsoft.com/office/drawing/2014/main" id="{F1D1A9DE-5717-0443-B4EC-92E182C39DC0}"/>
              </a:ext>
            </a:extLst>
          </p:cNvPr>
          <p:cNvSpPr/>
          <p:nvPr/>
        </p:nvSpPr>
        <p:spPr>
          <a:xfrm>
            <a:off x="3801949" y="5777510"/>
            <a:ext cx="691978" cy="890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/>
              <p:nvPr/>
            </p:nvSpPr>
            <p:spPr>
              <a:xfrm>
                <a:off x="5010364" y="5440270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364" y="5440270"/>
                <a:ext cx="3157723" cy="780150"/>
              </a:xfrm>
              <a:prstGeom prst="rect">
                <a:avLst/>
              </a:prstGeom>
              <a:blipFill>
                <a:blip r:embed="rId6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19799B-4B2B-5A47-9542-357679F7F944}"/>
              </a:ext>
            </a:extLst>
          </p:cNvPr>
          <p:cNvCxnSpPr>
            <a:cxnSpLocks/>
          </p:cNvCxnSpPr>
          <p:nvPr/>
        </p:nvCxnSpPr>
        <p:spPr>
          <a:xfrm flipV="1">
            <a:off x="5105053" y="6070352"/>
            <a:ext cx="906343" cy="280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4C5EBD5-887A-F042-9C00-D99D1574B357}"/>
              </a:ext>
            </a:extLst>
          </p:cNvPr>
          <p:cNvSpPr txBox="1"/>
          <p:nvPr/>
        </p:nvSpPr>
        <p:spPr>
          <a:xfrm>
            <a:off x="3753366" y="6305528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BDC000-60D1-B543-B95B-D64BD5F8C4D9}"/>
              </a:ext>
            </a:extLst>
          </p:cNvPr>
          <p:cNvCxnSpPr>
            <a:cxnSpLocks/>
          </p:cNvCxnSpPr>
          <p:nvPr/>
        </p:nvCxnSpPr>
        <p:spPr>
          <a:xfrm flipH="1" flipV="1">
            <a:off x="6981133" y="6207112"/>
            <a:ext cx="527032" cy="2896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2341EDB-AAE5-9E42-BDDD-61BAC37B9081}"/>
              </a:ext>
            </a:extLst>
          </p:cNvPr>
          <p:cNvSpPr txBox="1"/>
          <p:nvPr/>
        </p:nvSpPr>
        <p:spPr>
          <a:xfrm>
            <a:off x="7508165" y="6352762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38ABC3-CABF-914E-A189-51B22A1892A3}"/>
              </a:ext>
            </a:extLst>
          </p:cNvPr>
          <p:cNvCxnSpPr>
            <a:cxnSpLocks/>
          </p:cNvCxnSpPr>
          <p:nvPr/>
        </p:nvCxnSpPr>
        <p:spPr>
          <a:xfrm flipH="1">
            <a:off x="7028718" y="5219771"/>
            <a:ext cx="479447" cy="2204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533BF4-206B-7847-8AE0-644ECC921060}"/>
              </a:ext>
            </a:extLst>
          </p:cNvPr>
          <p:cNvSpPr txBox="1"/>
          <p:nvPr/>
        </p:nvSpPr>
        <p:spPr>
          <a:xfrm>
            <a:off x="7564653" y="4968480"/>
            <a:ext cx="57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flux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E8C475-9473-2947-9091-5260FB07B06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A6E8AB2-60C0-C947-95D9-8CAF38126660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65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20" grpId="0"/>
      <p:bldP spid="22" grpId="0"/>
      <p:bldP spid="24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blipFill>
                <a:blip r:embed="rId2"/>
                <a:stretch>
                  <a:fillRect l="-1548" t="-4615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9981910-CCE0-A84C-A5A4-4D3BA2F9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364" y="785654"/>
            <a:ext cx="6311341" cy="35365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9E8C475-9473-2947-9091-5260FB07B06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A6E8AB2-60C0-C947-95D9-8CAF38126660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25E569-2768-0A45-8C51-0B97BBF0F693}"/>
              </a:ext>
            </a:extLst>
          </p:cNvPr>
          <p:cNvSpPr txBox="1"/>
          <p:nvPr/>
        </p:nvSpPr>
        <p:spPr>
          <a:xfrm>
            <a:off x="8596742" y="5817739"/>
            <a:ext cx="11872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r>
              <a:rPr lang="fr-FR" sz="2200" dirty="0"/>
              <a:t>(</a:t>
            </a:r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r>
              <a:rPr lang="fr-FR" sz="2200" dirty="0"/>
              <a:t>)</a:t>
            </a:r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D32BDE-8102-F540-98F4-2392E8373589}"/>
                  </a:ext>
                </a:extLst>
              </p:cNvPr>
              <p:cNvSpPr txBox="1"/>
              <p:nvPr/>
            </p:nvSpPr>
            <p:spPr>
              <a:xfrm>
                <a:off x="7036041" y="6021541"/>
                <a:ext cx="123783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0070C0"/>
                    </a:solidFill>
                  </a:rPr>
                  <a:t>Ly</a:t>
                </a:r>
                <a:r>
                  <a:rPr lang="fr-FR" sz="2200" dirty="0">
                    <a:solidFill>
                      <a:srgbClr val="0070C0"/>
                    </a:solidFill>
                  </a:rPr>
                  <a:t>⍺</a:t>
                </a:r>
                <a:r>
                  <a:rPr lang="fr-FR" sz="2200" dirty="0"/>
                  <a:t>(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D32BDE-8102-F540-98F4-2392E8373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041" y="6021541"/>
                <a:ext cx="1237839" cy="430887"/>
              </a:xfrm>
              <a:prstGeom prst="rect">
                <a:avLst/>
              </a:prstGeom>
              <a:blipFill>
                <a:blip r:embed="rId4"/>
                <a:stretch>
                  <a:fillRect l="-4082" t="-8571" r="-3061" b="-2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F04358-A14B-A54E-BEDD-6BC988E2BBB6}"/>
                  </a:ext>
                </a:extLst>
              </p:cNvPr>
              <p:cNvSpPr txBox="1"/>
              <p:nvPr/>
            </p:nvSpPr>
            <p:spPr>
              <a:xfrm>
                <a:off x="4659766" y="5787614"/>
                <a:ext cx="11904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(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F04358-A14B-A54E-BEDD-6BC988E2B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766" y="5787614"/>
                <a:ext cx="1190454" cy="430887"/>
              </a:xfrm>
              <a:prstGeom prst="rect">
                <a:avLst/>
              </a:prstGeom>
              <a:blipFill>
                <a:blip r:embed="rId5"/>
                <a:stretch>
                  <a:fillRect l="-5263" t="-11765" r="-5263" b="-235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43D3E514-DCF9-0E4A-9251-3E4C46979C4A}"/>
              </a:ext>
            </a:extLst>
          </p:cNvPr>
          <p:cNvSpPr/>
          <p:nvPr/>
        </p:nvSpPr>
        <p:spPr>
          <a:xfrm rot="5400000">
            <a:off x="8425817" y="3528697"/>
            <a:ext cx="341850" cy="2127248"/>
          </a:xfrm>
          <a:prstGeom prst="rightBrac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871670-24DC-624C-BC19-7BA4D62F45AA}"/>
              </a:ext>
            </a:extLst>
          </p:cNvPr>
          <p:cNvSpPr txBox="1"/>
          <p:nvPr/>
        </p:nvSpPr>
        <p:spPr>
          <a:xfrm>
            <a:off x="8020199" y="4874098"/>
            <a:ext cx="13768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région </a:t>
            </a:r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BE7D562D-AB7D-D849-82B4-3FDE52066E64}"/>
              </a:ext>
            </a:extLst>
          </p:cNvPr>
          <p:cNvSpPr/>
          <p:nvPr/>
        </p:nvSpPr>
        <p:spPr>
          <a:xfrm rot="5400000">
            <a:off x="6667050" y="3994689"/>
            <a:ext cx="341850" cy="1195264"/>
          </a:xfrm>
          <a:prstGeom prst="rightBrace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1D2B-58F8-8345-8AD6-02EB893BD9C5}"/>
                  </a:ext>
                </a:extLst>
              </p:cNvPr>
              <p:cNvSpPr txBox="1"/>
              <p:nvPr/>
            </p:nvSpPr>
            <p:spPr>
              <a:xfrm>
                <a:off x="6240343" y="4862461"/>
                <a:ext cx="139333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région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1D2B-58F8-8345-8AD6-02EB893BD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343" y="4862461"/>
                <a:ext cx="1393330" cy="430887"/>
              </a:xfrm>
              <a:prstGeom prst="rect">
                <a:avLst/>
              </a:prstGeom>
              <a:blipFill>
                <a:blip r:embed="rId6"/>
                <a:stretch>
                  <a:fillRect l="-3604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70FE72-B4BA-BB4F-8E5E-6D35A9B008F4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708625" y="5304985"/>
            <a:ext cx="327799" cy="482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B4AE767-31B1-7D41-AEEA-0C75922E7DD4}"/>
              </a:ext>
            </a:extLst>
          </p:cNvPr>
          <p:cNvCxnSpPr>
            <a:cxnSpLocks/>
          </p:cNvCxnSpPr>
          <p:nvPr/>
        </p:nvCxnSpPr>
        <p:spPr>
          <a:xfrm>
            <a:off x="6937008" y="5357404"/>
            <a:ext cx="498599" cy="714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5B94294-0A7E-C845-9F91-019ACAB4EB8F}"/>
              </a:ext>
            </a:extLst>
          </p:cNvPr>
          <p:cNvCxnSpPr>
            <a:cxnSpLocks/>
          </p:cNvCxnSpPr>
          <p:nvPr/>
        </p:nvCxnSpPr>
        <p:spPr>
          <a:xfrm flipH="1">
            <a:off x="5753619" y="5313606"/>
            <a:ext cx="919478" cy="474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D537EB-04A4-7441-9A95-6561E939B190}"/>
              </a:ext>
            </a:extLst>
          </p:cNvPr>
          <p:cNvSpPr txBox="1"/>
          <p:nvPr/>
        </p:nvSpPr>
        <p:spPr>
          <a:xfrm>
            <a:off x="1147408" y="5229493"/>
            <a:ext cx="2706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 position des quasars</a:t>
            </a:r>
          </a:p>
        </p:txBody>
      </p:sp>
    </p:spTree>
    <p:extLst>
      <p:ext uri="{BB962C8B-B14F-4D97-AF65-F5344CB8AC3E}">
        <p14:creationId xmlns:p14="http://schemas.microsoft.com/office/powerpoint/2010/main" val="139135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  <p:bldP spid="30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B92F73-8D8E-814B-9AE5-C8657C9E33A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8799020-38FC-C541-95B4-824AF3C3217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12F82-2098-C54F-A24B-07AE5447167D}"/>
              </a:ext>
            </a:extLst>
          </p:cNvPr>
          <p:cNvSpPr txBox="1"/>
          <p:nvPr/>
        </p:nvSpPr>
        <p:spPr>
          <a:xfrm>
            <a:off x="567295" y="1428452"/>
            <a:ext cx="14991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Les RSD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E4A2E2-6955-664E-89C3-17318F1B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95" y="2153472"/>
            <a:ext cx="5922335" cy="25495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/>
              <p:nvPr/>
            </p:nvSpPr>
            <p:spPr>
              <a:xfrm>
                <a:off x="3285512" y="1983759"/>
                <a:ext cx="6096000" cy="81496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𝐿𝑦</m:t>
                                </m:r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𝑚𝑎𝑡𝑖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512" y="1983759"/>
                <a:ext cx="6096000" cy="8149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9E97E59-43DD-9845-AD60-CCB08043756F}"/>
              </a:ext>
            </a:extLst>
          </p:cNvPr>
          <p:cNvSpPr txBox="1"/>
          <p:nvPr/>
        </p:nvSpPr>
        <p:spPr>
          <a:xfrm>
            <a:off x="1157371" y="4997158"/>
            <a:ext cx="772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structures sphériques sont « aplaties » dans l’espace des </a:t>
            </a:r>
            <a:r>
              <a:rPr lang="fr-FR" dirty="0" err="1"/>
              <a:t>redshifts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6B61A1-F188-BB40-8263-9C9917F7E78D}"/>
              </a:ext>
            </a:extLst>
          </p:cNvPr>
          <p:cNvSpPr txBox="1"/>
          <p:nvPr/>
        </p:nvSpPr>
        <p:spPr>
          <a:xfrm>
            <a:off x="3597893" y="6092456"/>
            <a:ext cx="5500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Analyses RSD : tests des théories de gravité</a:t>
            </a:r>
          </a:p>
        </p:txBody>
      </p:sp>
    </p:spTree>
    <p:extLst>
      <p:ext uri="{BB962C8B-B14F-4D97-AF65-F5344CB8AC3E}">
        <p14:creationId xmlns:p14="http://schemas.microsoft.com/office/powerpoint/2010/main" val="508035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6" descr="Media Tweets by eBOSS (@eBOSSurvey) | Twitter">
            <a:extLst>
              <a:ext uri="{FF2B5EF4-FFF2-40B4-BE49-F238E27FC236}">
                <a16:creationId xmlns:a16="http://schemas.microsoft.com/office/drawing/2014/main" id="{81E89783-4389-964C-95F1-6480A703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/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/>
                  <a:t>Le relevé </a:t>
                </a:r>
                <a:r>
                  <a:rPr lang="fr-FR" sz="2200" dirty="0" err="1"/>
                  <a:t>eBOSS</a:t>
                </a:r>
                <a:r>
                  <a:rPr lang="fr-FR" sz="2200" dirty="0"/>
                  <a:t> de SDSS-IV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10 ans d’observation Ly</a:t>
                </a:r>
                <a:r>
                  <a:rPr lang="fr-FR" sz="2200" dirty="0"/>
                  <a:t>⍺ </a:t>
                </a:r>
                <a:r>
                  <a:rPr lang="fr-FR" sz="2000" dirty="0"/>
                  <a:t>(2009-2014 : BOSS + 2014 – 2019 :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plus de 265 000 quasars </a:t>
                </a:r>
                <a:r>
                  <a:rPr lang="fr-FR" sz="2000" dirty="0"/>
                  <a:t>Ly</a:t>
                </a:r>
                <a:r>
                  <a:rPr lang="fr-FR" sz="2200" dirty="0"/>
                  <a:t>⍺</a:t>
                </a:r>
                <a:r>
                  <a:rPr lang="fr-FR" sz="2000" dirty="0">
                    <a:sym typeface="Wingdings" pitchFamily="2" charset="2"/>
                  </a:rPr>
                  <a:t> à z &gt; 2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sur ~ 10 000 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 (17/deg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)</a:t>
                </a:r>
                <a:endParaRPr lang="fr-FR" sz="2000" baseline="30000" dirty="0">
                  <a:sym typeface="Wingdings" pitchFamily="2" charset="2"/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fr-FR" sz="2000" dirty="0"/>
                  <a:t> à 3% et 5%</a:t>
                </a:r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blipFill>
                <a:blip r:embed="rId3"/>
                <a:stretch>
                  <a:fillRect l="-1214" t="-1075" r="-1456"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4C2028A-F301-D444-B8E0-8F88667C3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992" y="209269"/>
            <a:ext cx="5400872" cy="3366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D94A7-D83C-5745-86A2-EE56D9186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94" y="3736777"/>
            <a:ext cx="8809978" cy="2720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B24F1-0870-9F4F-8DA5-17E062E2FD52}"/>
              </a:ext>
            </a:extLst>
          </p:cNvPr>
          <p:cNvSpPr txBox="1"/>
          <p:nvPr/>
        </p:nvSpPr>
        <p:spPr>
          <a:xfrm>
            <a:off x="1616626" y="6464857"/>
            <a:ext cx="1912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Ahumada</a:t>
            </a:r>
            <a:r>
              <a:rPr lang="fr-FR" sz="1400" dirty="0"/>
              <a:t> et al (2019)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8D0236F-F854-0C4C-88CD-80F9B5E31594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22AF7476-0CDD-3847-9B41-AADBCD15EB4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511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39028-3D32-B94D-9929-CA1719BFE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3066121"/>
            <a:ext cx="4961680" cy="3742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FA9959-4F83-D64D-BBBC-B320EE032488}"/>
              </a:ext>
            </a:extLst>
          </p:cNvPr>
          <p:cNvSpPr txBox="1"/>
          <p:nvPr/>
        </p:nvSpPr>
        <p:spPr>
          <a:xfrm>
            <a:off x="3754057" y="1048522"/>
            <a:ext cx="62078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3 composantes de l’univers actuel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chemeClr val="accent4"/>
                </a:solidFill>
              </a:rPr>
              <a:t>matière baryonique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002060"/>
                </a:solidFill>
              </a:rPr>
              <a:t>matière noire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7030A0"/>
                </a:solidFill>
              </a:rPr>
              <a:t>énergie noire</a:t>
            </a:r>
          </a:p>
          <a:p>
            <a:endParaRPr lang="fr-FR" sz="2000" dirty="0">
              <a:solidFill>
                <a:schemeClr val="accent4"/>
              </a:solidFill>
            </a:endParaRPr>
          </a:p>
        </p:txBody>
      </p:sp>
      <p:pic>
        <p:nvPicPr>
          <p:cNvPr id="1028" name="Picture 4" descr="New Proposal for Probing What Came Before the Big Bang">
            <a:extLst>
              <a:ext uri="{FF2B5EF4-FFF2-40B4-BE49-F238E27FC236}">
                <a16:creationId xmlns:a16="http://schemas.microsoft.com/office/drawing/2014/main" id="{3F14AC76-2C96-B044-AD6D-E7035598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28" y="2917425"/>
            <a:ext cx="5984111" cy="39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/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fr-FR" sz="2000" dirty="0"/>
                  <a:t>CDM : modèle à 6 paramètres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blipFill>
                <a:blip r:embed="rId4"/>
                <a:stretch>
                  <a:fillRect l="-1242" t="-3509" r="-6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F253350-49FF-5A4D-BD19-199301966F74}"/>
              </a:ext>
            </a:extLst>
          </p:cNvPr>
          <p:cNvCxnSpPr>
            <a:cxnSpLocks/>
          </p:cNvCxnSpPr>
          <p:nvPr/>
        </p:nvCxnSpPr>
        <p:spPr>
          <a:xfrm>
            <a:off x="6296628" y="2187615"/>
            <a:ext cx="4780344" cy="1597307"/>
          </a:xfrm>
          <a:prstGeom prst="curvedConnector3">
            <a:avLst>
              <a:gd name="adj1" fmla="val 111017"/>
            </a:avLst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0F7335-85DF-164E-897E-59BEC96E6BF1}"/>
              </a:ext>
            </a:extLst>
          </p:cNvPr>
          <p:cNvSpPr txBox="1"/>
          <p:nvPr/>
        </p:nvSpPr>
        <p:spPr>
          <a:xfrm>
            <a:off x="9416721" y="2002949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expansion accélérée</a:t>
            </a:r>
          </a:p>
        </p:txBody>
      </p:sp>
    </p:spTree>
    <p:extLst>
      <p:ext uri="{BB962C8B-B14F-4D97-AF65-F5344CB8AC3E}">
        <p14:creationId xmlns:p14="http://schemas.microsoft.com/office/powerpoint/2010/main" val="3959235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9E4D8AEC-EC45-2E4B-84F3-E664A58528C8}"/>
              </a:ext>
            </a:extLst>
          </p:cNvPr>
          <p:cNvSpPr txBox="1"/>
          <p:nvPr/>
        </p:nvSpPr>
        <p:spPr>
          <a:xfrm>
            <a:off x="567294" y="1428452"/>
            <a:ext cx="46843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 relevé DESI</a:t>
            </a:r>
          </a:p>
          <a:p>
            <a:endParaRPr lang="fr-FR" sz="2000" dirty="0"/>
          </a:p>
          <a:p>
            <a:r>
              <a:rPr lang="fr-FR" sz="2000" dirty="0"/>
              <a:t>expérience stage 4</a:t>
            </a:r>
          </a:p>
          <a:p>
            <a:r>
              <a:rPr lang="fr-FR" sz="2000" dirty="0"/>
              <a:t>~ 14 000 deg</a:t>
            </a:r>
            <a:r>
              <a:rPr lang="fr-FR" sz="2000" baseline="30000" dirty="0"/>
              <a:t>2</a:t>
            </a:r>
            <a:r>
              <a:rPr lang="fr-FR" sz="2000" dirty="0"/>
              <a:t> , 50 quasars Ly</a:t>
            </a:r>
            <a:r>
              <a:rPr lang="fr-FR" sz="2200" dirty="0"/>
              <a:t>⍺</a:t>
            </a:r>
            <a:r>
              <a:rPr lang="fr-FR" sz="2000" dirty="0"/>
              <a:t> / deg</a:t>
            </a:r>
            <a:r>
              <a:rPr lang="fr-FR" sz="2000" baseline="30000" dirty="0"/>
              <a:t>2</a:t>
            </a:r>
            <a:endParaRPr lang="fr-FR" sz="2000" dirty="0"/>
          </a:p>
          <a:p>
            <a:endParaRPr lang="fr-FR" sz="2200" dirty="0"/>
          </a:p>
          <a:p>
            <a:endParaRPr lang="fr-FR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1ADBE-6159-5342-8DB1-D6990E21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14" y="3017689"/>
            <a:ext cx="6392882" cy="3696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058B9F-3F3D-ED41-94F0-5BDFF1E802D6}"/>
              </a:ext>
            </a:extLst>
          </p:cNvPr>
          <p:cNvSpPr txBox="1"/>
          <p:nvPr/>
        </p:nvSpPr>
        <p:spPr>
          <a:xfrm>
            <a:off x="7926416" y="1909693"/>
            <a:ext cx="3978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Grande précision statistique</a:t>
            </a:r>
          </a:p>
          <a:p>
            <a:r>
              <a:rPr lang="fr-FR" sz="2200" dirty="0">
                <a:sym typeface="Wingdings" pitchFamily="2" charset="2"/>
              </a:rPr>
              <a:t> grand contrôle des systématiques</a:t>
            </a:r>
            <a:endParaRPr lang="fr-FR" sz="2200" dirty="0"/>
          </a:p>
        </p:txBody>
      </p:sp>
      <p:pic>
        <p:nvPicPr>
          <p:cNvPr id="12" name="Picture 8" descr="Dark Energy Spectroscopic Instrument (DESI)">
            <a:extLst>
              <a:ext uri="{FF2B5EF4-FFF2-40B4-BE49-F238E27FC236}">
                <a16:creationId xmlns:a16="http://schemas.microsoft.com/office/drawing/2014/main" id="{CF0C1F8E-BE5F-9448-A08C-5F631A430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347" y="33745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8215C059-D24B-6544-9668-A53B3E7EB030}"/>
              </a:ext>
            </a:extLst>
          </p:cNvPr>
          <p:cNvSpPr/>
          <p:nvPr/>
        </p:nvSpPr>
        <p:spPr>
          <a:xfrm>
            <a:off x="9763503" y="3288658"/>
            <a:ext cx="304800" cy="84879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9FB38-E2E7-4E47-B047-EE33146116AA}"/>
              </a:ext>
            </a:extLst>
          </p:cNvPr>
          <p:cNvSpPr txBox="1"/>
          <p:nvPr/>
        </p:nvSpPr>
        <p:spPr>
          <a:xfrm>
            <a:off x="7926416" y="4408426"/>
            <a:ext cx="39789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Simulations qui reproduisent les données (mocks)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test de l’analyse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étude des systématiques</a:t>
            </a:r>
            <a:endParaRPr lang="fr-FR" sz="22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D3C834-A5CD-6849-96F0-EDBFF34BA202}"/>
              </a:ext>
            </a:extLst>
          </p:cNvPr>
          <p:cNvSpPr/>
          <p:nvPr/>
        </p:nvSpPr>
        <p:spPr>
          <a:xfrm>
            <a:off x="7661189" y="4408426"/>
            <a:ext cx="4244201" cy="1446550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ADB4A-34CF-584F-BCF4-23BC8331502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E98E25-553E-2146-BC04-F5473FDD05AA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74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117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eBOSS DR16 (du Mas des </a:t>
                </a:r>
                <a:r>
                  <a:rPr lang="fr-FR" sz="2000" dirty="0" err="1"/>
                  <a:t>Bourboux</a:t>
                </a:r>
                <a:r>
                  <a:rPr lang="fr-FR" sz="2000" dirty="0"/>
                  <a:t> et al 2020) :</a:t>
                </a:r>
              </a:p>
              <a:p>
                <a:r>
                  <a:rPr lang="fr-FR" sz="2000" dirty="0"/>
                  <a:t>Analyse BAO avec les corrélations</a:t>
                </a:r>
              </a:p>
              <a:p>
                <a:r>
                  <a:rPr lang="fr-FR" sz="2000" dirty="0"/>
                  <a:t>	- Ly⍺(Ly⍺) x Ly⍺(Ly⍺)</a:t>
                </a:r>
              </a:p>
              <a:p>
                <a:r>
                  <a:rPr lang="fr-FR" sz="2000" dirty="0"/>
                  <a:t>	- Ly⍺(Ly⍺) x Ly⍺(Ly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000" dirty="0"/>
                  <a:t>)</a:t>
                </a:r>
              </a:p>
              <a:p>
                <a:r>
                  <a:rPr lang="fr-FR" sz="2000" dirty="0"/>
                  <a:t>	- Ly⍺(Ly⍺) x QSO</a:t>
                </a:r>
              </a:p>
              <a:p>
                <a:r>
                  <a:rPr lang="fr-FR" sz="2000" dirty="0"/>
                  <a:t>	- Ly⍺(Ly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000" dirty="0"/>
                  <a:t>) x QSO</a:t>
                </a:r>
              </a:p>
              <a:p>
                <a:r>
                  <a:rPr lang="fr-FR" sz="2000" dirty="0"/>
                  <a:t>à </a:t>
                </a:r>
                <a:r>
                  <a:rPr lang="fr-FR" sz="2000" dirty="0" err="1"/>
                  <a:t>z</a:t>
                </a:r>
                <a:r>
                  <a:rPr lang="fr-FR" sz="2000" baseline="-25000" dirty="0" err="1"/>
                  <a:t>eff</a:t>
                </a:r>
                <a:r>
                  <a:rPr lang="fr-FR" sz="2000" dirty="0"/>
                  <a:t> = 2.334</a:t>
                </a:r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Pour les mocks :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accent4"/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Analyse en 4 </a:t>
                </a:r>
                <a:r>
                  <a:rPr lang="fr-FR" sz="2000" dirty="0" err="1">
                    <a:sym typeface="Wingdings" pitchFamily="2" charset="2"/>
                  </a:rPr>
                  <a:t>bins</a:t>
                </a:r>
                <a:r>
                  <a:rPr lang="fr-FR" sz="2000" dirty="0">
                    <a:sym typeface="Wingdings" pitchFamily="2" charset="2"/>
                  </a:rPr>
                  <a:t> en z : 0 &lt; z &lt; 2.35 ; 2.35 &lt; z &lt; 2.65 ; 2.65 &lt; z &lt; 3.05 ; 3.05 &lt; z &lt; 10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limitée à </a:t>
                </a:r>
                <a:r>
                  <a:rPr lang="fr-FR" sz="2000" dirty="0"/>
                  <a:t>Ly⍺(Ly⍺) x Ly⍺(Ly⍺)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117602"/>
              </a:xfrm>
              <a:prstGeom prst="rect">
                <a:avLst/>
              </a:prstGeom>
              <a:blipFill>
                <a:blip r:embed="rId2"/>
                <a:stretch>
                  <a:fillRect l="-473" t="-6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84EB9ED-C15E-7D4D-A615-AA2BCD4A7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072" y="526280"/>
            <a:ext cx="5097188" cy="37028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/>
              <p:nvPr/>
            </p:nvSpPr>
            <p:spPr>
              <a:xfrm>
                <a:off x="3406588" y="6278278"/>
                <a:ext cx="6070636" cy="507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𝐿𝑦</m:t>
                                </m:r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𝑚𝑎𝑡𝑖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588" y="6278278"/>
                <a:ext cx="6070636" cy="507190"/>
              </a:xfrm>
              <a:prstGeom prst="rect">
                <a:avLst/>
              </a:prstGeom>
              <a:blipFill>
                <a:blip r:embed="rId4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DE7357C-20EA-0C40-AB1A-AB57C25C0A67}"/>
              </a:ext>
            </a:extLst>
          </p:cNvPr>
          <p:cNvSpPr txBox="1"/>
          <p:nvPr/>
        </p:nvSpPr>
        <p:spPr>
          <a:xfrm>
            <a:off x="4158391" y="564278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0AD03-07D2-F246-A1EB-729F3DDD6412}"/>
              </a:ext>
            </a:extLst>
          </p:cNvPr>
          <p:cNvSpPr txBox="1"/>
          <p:nvPr/>
        </p:nvSpPr>
        <p:spPr>
          <a:xfrm>
            <a:off x="5658723" y="5666935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1B3CFC-98A0-A848-9A47-23C1659EE1EF}"/>
              </a:ext>
            </a:extLst>
          </p:cNvPr>
          <p:cNvCxnSpPr>
            <a:cxnSpLocks/>
          </p:cNvCxnSpPr>
          <p:nvPr/>
        </p:nvCxnSpPr>
        <p:spPr>
          <a:xfrm flipH="1" flipV="1">
            <a:off x="4487969" y="5988942"/>
            <a:ext cx="155927" cy="407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1846BD-48E0-8C4C-B57B-8473EEB518A4}"/>
              </a:ext>
            </a:extLst>
          </p:cNvPr>
          <p:cNvCxnSpPr>
            <a:cxnSpLocks/>
          </p:cNvCxnSpPr>
          <p:nvPr/>
        </p:nvCxnSpPr>
        <p:spPr>
          <a:xfrm flipV="1">
            <a:off x="5748096" y="6024264"/>
            <a:ext cx="644708" cy="396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516AEAA0-67A1-FC4A-A3B3-122517481ADF}"/>
              </a:ext>
            </a:extLst>
          </p:cNvPr>
          <p:cNvCxnSpPr>
            <a:cxnSpLocks/>
          </p:cNvCxnSpPr>
          <p:nvPr/>
        </p:nvCxnSpPr>
        <p:spPr>
          <a:xfrm>
            <a:off x="4643896" y="4604273"/>
            <a:ext cx="3349036" cy="1644049"/>
          </a:xfrm>
          <a:prstGeom prst="curvedConnector3">
            <a:avLst>
              <a:gd name="adj1" fmla="val 134159"/>
            </a:avLst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32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3851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ajusté pour chaque quasar q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biaise le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mesuré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/>
                  <a:t>distorsions dans la fonction de corrélation 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Transformation explicite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>
                    <a:sym typeface="Wingdings" pitchFamily="2" charset="2"/>
                  </a:rPr>
                  <a:t> distorsions modélisées avec la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matrice de distorsion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3851695"/>
              </a:xfrm>
              <a:prstGeom prst="rect">
                <a:avLst/>
              </a:prstGeom>
              <a:blipFill>
                <a:blip r:embed="rId2"/>
                <a:stretch>
                  <a:fillRect l="-473" t="-658" b="-9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/>
              <p:nvPr/>
            </p:nvSpPr>
            <p:spPr>
              <a:xfrm>
                <a:off x="3982433" y="1500063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433" y="1500063"/>
                <a:ext cx="3157723" cy="780150"/>
              </a:xfrm>
              <a:prstGeom prst="rect">
                <a:avLst/>
              </a:prstGeom>
              <a:blipFill>
                <a:blip r:embed="rId3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52559D-EDD9-3E49-9E50-E91528DA0649}"/>
              </a:ext>
            </a:extLst>
          </p:cNvPr>
          <p:cNvCxnSpPr>
            <a:cxnSpLocks/>
          </p:cNvCxnSpPr>
          <p:nvPr/>
        </p:nvCxnSpPr>
        <p:spPr>
          <a:xfrm flipH="1">
            <a:off x="5869459" y="1134319"/>
            <a:ext cx="896748" cy="3762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190042-88C0-B744-9A84-FCE61F73AAB8}"/>
              </a:ext>
            </a:extLst>
          </p:cNvPr>
          <p:cNvSpPr txBox="1"/>
          <p:nvPr/>
        </p:nvSpPr>
        <p:spPr>
          <a:xfrm>
            <a:off x="6887011" y="896761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flux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28DC2A-79B8-BB44-9EEA-A6900579C943}"/>
              </a:ext>
            </a:extLst>
          </p:cNvPr>
          <p:cNvCxnSpPr>
            <a:cxnSpLocks/>
          </p:cNvCxnSpPr>
          <p:nvPr/>
        </p:nvCxnSpPr>
        <p:spPr>
          <a:xfrm flipH="1" flipV="1">
            <a:off x="6026343" y="2288766"/>
            <a:ext cx="802927" cy="24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A4C105-FED9-9B46-BE9C-D176D06AD9EE}"/>
              </a:ext>
            </a:extLst>
          </p:cNvPr>
          <p:cNvSpPr txBox="1"/>
          <p:nvPr/>
        </p:nvSpPr>
        <p:spPr>
          <a:xfrm>
            <a:off x="6887011" y="2350443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3203AF-6DB4-9948-9C5E-4648F35D2E34}"/>
              </a:ext>
            </a:extLst>
          </p:cNvPr>
          <p:cNvCxnSpPr>
            <a:cxnSpLocks/>
          </p:cNvCxnSpPr>
          <p:nvPr/>
        </p:nvCxnSpPr>
        <p:spPr>
          <a:xfrm flipV="1">
            <a:off x="4707924" y="2197388"/>
            <a:ext cx="461704" cy="3377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8933C9-530A-0E43-BA65-7D94EAF32110}"/>
              </a:ext>
            </a:extLst>
          </p:cNvPr>
          <p:cNvSpPr txBox="1"/>
          <p:nvPr/>
        </p:nvSpPr>
        <p:spPr>
          <a:xfrm>
            <a:off x="3356237" y="2490282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E03DDE-AADD-5E45-9E61-7816E3464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90" y="2859614"/>
            <a:ext cx="4749023" cy="38905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6B9879-6CDB-0C4D-A40C-DF2904124475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EE6081D-D9F4-CA45-BA94-413E76E97C2A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355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Calcul des corrélations 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+ matrice de distorsion</a:t>
            </a:r>
          </a:p>
          <a:p>
            <a:r>
              <a:rPr lang="fr-FR" sz="2000" dirty="0"/>
              <a:t>+ matrice des métaux</a:t>
            </a:r>
          </a:p>
          <a:p>
            <a:r>
              <a:rPr lang="fr-FR" sz="2000" dirty="0"/>
              <a:t>+ matrice de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8AFFA1-A676-C045-99C8-17C699F79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930" y="2820859"/>
            <a:ext cx="2803172" cy="157550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83C31DD-8CF5-B342-B5BD-F0AE4233F827}"/>
              </a:ext>
            </a:extLst>
          </p:cNvPr>
          <p:cNvGrpSpPr/>
          <p:nvPr/>
        </p:nvGrpSpPr>
        <p:grpSpPr>
          <a:xfrm>
            <a:off x="1571180" y="2820859"/>
            <a:ext cx="2803172" cy="1575506"/>
            <a:chOff x="1701095" y="2323205"/>
            <a:chExt cx="2803172" cy="15755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105576-21BE-BA4A-863B-F903D75FF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1095" y="2323205"/>
              <a:ext cx="2803172" cy="14922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82CE91B-1B3D-944A-9FA2-608D725BB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2960"/>
            <a:stretch/>
          </p:blipFill>
          <p:spPr>
            <a:xfrm>
              <a:off x="1701095" y="2323205"/>
              <a:ext cx="477661" cy="157550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13C41-D254-1F4F-AA8A-C63A8290E192}"/>
              </a:ext>
            </a:extLst>
          </p:cNvPr>
          <p:cNvSpPr txBox="1"/>
          <p:nvPr/>
        </p:nvSpPr>
        <p:spPr>
          <a:xfrm>
            <a:off x="1508999" y="2430981"/>
            <a:ext cx="2927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Auto-corrélation</a:t>
            </a:r>
            <a:r>
              <a:rPr lang="fr-FR" dirty="0"/>
              <a:t> Ly</a:t>
            </a:r>
            <a:r>
              <a:rPr lang="fr-FR" sz="2000" dirty="0"/>
              <a:t>⍺</a:t>
            </a:r>
            <a:r>
              <a:rPr lang="fr-FR" dirty="0"/>
              <a:t> x Ly</a:t>
            </a:r>
            <a:r>
              <a:rPr lang="fr-FR" sz="2000" dirty="0"/>
              <a:t>⍺</a:t>
            </a:r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A227A-D386-2F44-85CA-05DCE3A49A3F}"/>
              </a:ext>
            </a:extLst>
          </p:cNvPr>
          <p:cNvSpPr txBox="1"/>
          <p:nvPr/>
        </p:nvSpPr>
        <p:spPr>
          <a:xfrm>
            <a:off x="6666285" y="2420749"/>
            <a:ext cx="3278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Corrélation croisée Ly</a:t>
            </a:r>
            <a:r>
              <a:rPr lang="fr-FR" sz="2000" dirty="0"/>
              <a:t>⍺</a:t>
            </a:r>
            <a:r>
              <a:rPr lang="fr-FR" dirty="0"/>
              <a:t> x QSO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1C3E26-BA6D-4C41-BC62-BA1AAEFE68DB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CAF2129-71F0-B041-9B6C-CF59CF50EDEA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0540C1-3BC4-BA43-93FD-3CBB574925E2}"/>
              </a:ext>
            </a:extLst>
          </p:cNvPr>
          <p:cNvSpPr txBox="1"/>
          <p:nvPr/>
        </p:nvSpPr>
        <p:spPr>
          <a:xfrm>
            <a:off x="7743825" y="828675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</a:t>
            </a:r>
            <a:r>
              <a:rPr lang="fr-FR" dirty="0" err="1"/>
              <a:t>dmat</a:t>
            </a:r>
            <a:r>
              <a:rPr lang="fr-FR" dirty="0"/>
              <a:t>, </a:t>
            </a:r>
            <a:r>
              <a:rPr lang="fr-FR" dirty="0" err="1"/>
              <a:t>metal</a:t>
            </a:r>
            <a:r>
              <a:rPr lang="fr-FR" dirty="0"/>
              <a:t> </a:t>
            </a:r>
            <a:r>
              <a:rPr lang="fr-FR" dirty="0" err="1"/>
              <a:t>dmat</a:t>
            </a:r>
            <a:r>
              <a:rPr lang="fr-FR" dirty="0"/>
              <a:t> et </a:t>
            </a:r>
            <a:r>
              <a:rPr lang="fr-FR" dirty="0" err="1"/>
              <a:t>cov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691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7F613-6F6D-F64F-8F9C-E850D4A9A859}"/>
              </a:ext>
            </a:extLst>
          </p:cNvPr>
          <p:cNvSpPr txBox="1"/>
          <p:nvPr/>
        </p:nvSpPr>
        <p:spPr>
          <a:xfrm>
            <a:off x="659756" y="3379541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62081A-9612-B445-8B5C-4138360AB381}"/>
              </a:ext>
            </a:extLst>
          </p:cNvPr>
          <p:cNvSpPr txBox="1"/>
          <p:nvPr/>
        </p:nvSpPr>
        <p:spPr>
          <a:xfrm>
            <a:off x="2389261" y="3795117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j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36C4BA-6D62-7140-918A-AC8CB1242A11}"/>
              </a:ext>
            </a:extLst>
          </p:cNvPr>
          <p:cNvCxnSpPr>
            <a:cxnSpLocks/>
          </p:cNvCxnSpPr>
          <p:nvPr/>
        </p:nvCxnSpPr>
        <p:spPr>
          <a:xfrm flipV="1">
            <a:off x="1279132" y="2630311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B7DD2A-4448-C64F-AA5B-CED5D7D635A8}"/>
              </a:ext>
            </a:extLst>
          </p:cNvPr>
          <p:cNvCxnSpPr>
            <a:cxnSpLocks/>
          </p:cNvCxnSpPr>
          <p:nvPr/>
        </p:nvCxnSpPr>
        <p:spPr>
          <a:xfrm flipV="1">
            <a:off x="1772080" y="2671033"/>
            <a:ext cx="2100279" cy="770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131786-2612-0F45-A143-13921D246EDA}"/>
              </a:ext>
            </a:extLst>
          </p:cNvPr>
          <p:cNvCxnSpPr>
            <a:cxnSpLocks/>
          </p:cNvCxnSpPr>
          <p:nvPr/>
        </p:nvCxnSpPr>
        <p:spPr>
          <a:xfrm flipV="1">
            <a:off x="2877890" y="2716233"/>
            <a:ext cx="252920" cy="10778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DB2BC2-6468-3743-B6D2-3092C73D7F90}"/>
              </a:ext>
            </a:extLst>
          </p:cNvPr>
          <p:cNvCxnSpPr>
            <a:cxnSpLocks/>
          </p:cNvCxnSpPr>
          <p:nvPr/>
        </p:nvCxnSpPr>
        <p:spPr>
          <a:xfrm flipV="1">
            <a:off x="3428305" y="2683995"/>
            <a:ext cx="1967784" cy="11101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F5507C-9279-B547-BE19-4E650DCE6162}"/>
              </a:ext>
            </a:extLst>
          </p:cNvPr>
          <p:cNvSpPr txBox="1"/>
          <p:nvPr/>
        </p:nvSpPr>
        <p:spPr>
          <a:xfrm>
            <a:off x="5038859" y="3702706"/>
            <a:ext cx="2342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spectre de puissance</a:t>
            </a:r>
          </a:p>
          <a:p>
            <a:r>
              <a:rPr lang="fr-FR" dirty="0"/>
              <a:t>quasi-linéaire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6159E0-6BE5-594A-A3DC-4FF5EEC7FC3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210013" y="2739718"/>
            <a:ext cx="235943" cy="962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C0ED53-826A-D745-AE62-B20DA3F5077D}"/>
              </a:ext>
            </a:extLst>
          </p:cNvPr>
          <p:cNvCxnSpPr>
            <a:cxnSpLocks/>
          </p:cNvCxnSpPr>
          <p:nvPr/>
        </p:nvCxnSpPr>
        <p:spPr>
          <a:xfrm flipH="1" flipV="1">
            <a:off x="7514539" y="2735576"/>
            <a:ext cx="777555" cy="14474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72BDCC-28FC-DE44-BBCC-E85D00A0BF67}"/>
              </a:ext>
            </a:extLst>
          </p:cNvPr>
          <p:cNvSpPr txBox="1"/>
          <p:nvPr/>
        </p:nvSpPr>
        <p:spPr>
          <a:xfrm>
            <a:off x="7514538" y="418305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non-linéarités des</a:t>
            </a:r>
          </a:p>
          <a:p>
            <a:r>
              <a:rPr lang="fr-FR" dirty="0"/>
              <a:t>petites échelles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7C9F71-C7ED-E24E-8D52-5CD8B24C80B2}"/>
              </a:ext>
            </a:extLst>
          </p:cNvPr>
          <p:cNvCxnSpPr>
            <a:cxnSpLocks/>
          </p:cNvCxnSpPr>
          <p:nvPr/>
        </p:nvCxnSpPr>
        <p:spPr>
          <a:xfrm flipH="1" flipV="1">
            <a:off x="8583123" y="2683996"/>
            <a:ext cx="1219616" cy="695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8B2611-DD8D-0C4C-A9D4-D5F54E4F4840}"/>
              </a:ext>
            </a:extLst>
          </p:cNvPr>
          <p:cNvSpPr txBox="1"/>
          <p:nvPr/>
        </p:nvSpPr>
        <p:spPr>
          <a:xfrm>
            <a:off x="9403040" y="3391359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binning</a:t>
            </a:r>
            <a:r>
              <a:rPr lang="fr-FR" dirty="0"/>
              <a:t> de la</a:t>
            </a:r>
          </a:p>
          <a:p>
            <a:r>
              <a:rPr lang="fr-FR" dirty="0"/>
              <a:t>fonction de corrélation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E6AC5DD-F181-4C4E-93EA-DCBB857B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30" y="5439808"/>
            <a:ext cx="7108936" cy="52979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70767DA-3CE7-C94B-A10C-DF2035CBDEC7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6DAE504-BBCE-CD4A-9404-4578CBFE9B11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7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7" grpId="0"/>
      <p:bldP spid="33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79C73B-9BB1-5B41-A6D0-2D86A6255DE5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1FDA0D-8D15-D445-87BF-5FD2AC26D21D}"/>
              </a:ext>
            </a:extLst>
          </p:cNvPr>
          <p:cNvGrpSpPr/>
          <p:nvPr/>
        </p:nvGrpSpPr>
        <p:grpSpPr>
          <a:xfrm>
            <a:off x="541331" y="4311224"/>
            <a:ext cx="5167964" cy="1439537"/>
            <a:chOff x="701494" y="4241684"/>
            <a:chExt cx="5167964" cy="14395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86DDBE-74ED-524E-B7D7-587F068BD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B0527C-16E7-8541-BAED-203E01766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2AB65F3-B078-134D-9CC8-167E41BA0089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D1762BF-CDFA-B047-8537-F8B293D1BF0D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/>
              <p:nvPr/>
            </p:nvSpPr>
            <p:spPr>
              <a:xfrm>
                <a:off x="347489" y="6000780"/>
                <a:ext cx="46713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HCD avec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sz="2000" dirty="0"/>
                  <a:t> (DLA) masqués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89" y="6000780"/>
                <a:ext cx="4671343" cy="400110"/>
              </a:xfrm>
              <a:prstGeom prst="rect">
                <a:avLst/>
              </a:prstGeom>
              <a:blipFill>
                <a:blip r:embed="rId6"/>
                <a:stretch>
                  <a:fillRect l="-1084" t="-9375" r="-271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874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994140-B0AE-1641-8646-53CA664C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281" y="4061658"/>
            <a:ext cx="6523466" cy="27084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18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  <a:p>
            <a:r>
              <a:rPr lang="fr-FR" dirty="0">
                <a:sym typeface="Wingdings" pitchFamily="2" charset="2"/>
              </a:rPr>
              <a:t> obtenues via matrice des métaux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1833871"/>
            <a:ext cx="984372" cy="650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les lignes de ciel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1F3A22-45F2-F74A-9E03-131C69F125AF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23A464F-8D70-5642-950F-AAB50F88E842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6135499-28F3-BA46-B8A1-3F6BDF813555}"/>
                  </a:ext>
                </a:extLst>
              </p:cNvPr>
              <p:cNvSpPr txBox="1"/>
              <p:nvPr/>
            </p:nvSpPr>
            <p:spPr>
              <a:xfrm>
                <a:off x="5479193" y="4580120"/>
                <a:ext cx="907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6135499-28F3-BA46-B8A1-3F6BDF813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93" y="4580120"/>
                <a:ext cx="90787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39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5" grpId="0"/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V="1">
            <a:off x="4525682" y="4050858"/>
            <a:ext cx="906159" cy="122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3624477" y="53051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34A58F-981F-2846-8354-CF75A0118CBE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D64F8CB-8AD5-D646-9489-3F9B6D6C5024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6261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B9C96-FA95-6340-AF53-6E9CDF21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441" y="1261894"/>
            <a:ext cx="7674810" cy="5405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B4803C-757B-074E-9AD9-48507C2BA892}"/>
              </a:ext>
            </a:extLst>
          </p:cNvPr>
          <p:cNvSpPr txBox="1"/>
          <p:nvPr/>
        </p:nvSpPr>
        <p:spPr>
          <a:xfrm>
            <a:off x="335665" y="1622297"/>
            <a:ext cx="35413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- Calculs des deltas, corrélations, covariances, … + ajustements</a:t>
            </a:r>
          </a:p>
          <a:p>
            <a:r>
              <a:rPr lang="fr-FR" sz="2000" dirty="0"/>
              <a:t>faits avec </a:t>
            </a:r>
            <a:r>
              <a:rPr lang="fr-FR" sz="2000" dirty="0" err="1">
                <a:latin typeface="Lucida Console" panose="020B0609040504020204" pitchFamily="49" charset="0"/>
                <a:cs typeface="Arial Narrow" panose="020B0604020202020204" pitchFamily="34" charset="0"/>
              </a:rPr>
              <a:t>picca</a:t>
            </a:r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- 4 </a:t>
            </a:r>
            <a:r>
              <a:rPr lang="fr-FR" sz="2000" dirty="0" err="1">
                <a:cs typeface="Arial Narrow" panose="020B0604020202020204" pitchFamily="34" charset="0"/>
              </a:rPr>
              <a:t>bins</a:t>
            </a:r>
            <a:r>
              <a:rPr lang="fr-FR" sz="2000" dirty="0">
                <a:cs typeface="Arial Narrow" panose="020B0604020202020204" pitchFamily="34" charset="0"/>
              </a:rPr>
              <a:t> en z</a:t>
            </a:r>
          </a:p>
          <a:p>
            <a:endParaRPr lang="fr-FR" sz="2000" dirty="0"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</a:t>
            </a:r>
            <a:r>
              <a:rPr lang="fr-FR" sz="2000" dirty="0" err="1">
                <a:cs typeface="Arial Narrow" panose="020B0604020202020204" pitchFamily="34" charset="0"/>
              </a:rPr>
              <a:t>eBOSS</a:t>
            </a:r>
            <a:r>
              <a:rPr lang="fr-FR" sz="2000" dirty="0">
                <a:cs typeface="Arial Narrow" panose="020B0604020202020204" pitchFamily="34" charset="0"/>
              </a:rPr>
              <a:t> DR16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/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3568450-953D-5242-8FFA-F1BA2A24FE81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C135B45-0E81-604E-947F-96E6887C9282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/>
              <p:nvPr/>
            </p:nvSpPr>
            <p:spPr>
              <a:xfrm>
                <a:off x="7078532" y="839418"/>
                <a:ext cx="23626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532" y="839418"/>
                <a:ext cx="2362633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65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7E6E10-D007-8C42-AA9E-B72507B2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08" y="3137280"/>
            <a:ext cx="9433367" cy="35292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/>
              <p:nvPr/>
            </p:nvSpPr>
            <p:spPr>
              <a:xfrm>
                <a:off x="6699267" y="1923230"/>
                <a:ext cx="4380943" cy="1029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𝐿𝑦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𝑚𝑎𝑡𝑖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endParaRPr lang="fr-F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𝑒𝑓𝑓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𝐿𝑦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𝐿𝑦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7" y="1923230"/>
                <a:ext cx="4380943" cy="1029384"/>
              </a:xfrm>
              <a:prstGeom prst="rect">
                <a:avLst/>
              </a:prstGeom>
              <a:blipFill>
                <a:blip r:embed="rId3"/>
                <a:stretch>
                  <a:fillRect t="-2439" b="-695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/>
              <p:nvPr/>
            </p:nvSpPr>
            <p:spPr>
              <a:xfrm>
                <a:off x="453582" y="1556795"/>
                <a:ext cx="4943148" cy="1820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Les mocks : 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𝑒𝑓𝑓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Ajustés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fr-FR" dirty="0"/>
                  <a:t>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𝑒𝑓𝑓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ym typeface="Wingdings" pitchFamily="2" charset="2"/>
                  </a:rPr>
                  <a:t>   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=3.474 ±0.025</m:t>
                    </m:r>
                  </m:oMath>
                </a14:m>
                <a:endParaRPr lang="el-G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	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=−2.3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±1.97</m:t>
                    </m:r>
                  </m:oMath>
                </a14:m>
                <a:endParaRPr lang="el-G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82" y="1556795"/>
                <a:ext cx="4943148" cy="1820755"/>
              </a:xfrm>
              <a:prstGeom prst="rect">
                <a:avLst/>
              </a:prstGeom>
              <a:blipFill>
                <a:blip r:embed="rId4"/>
                <a:stretch>
                  <a:fillRect l="-1285" t="-13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512CCFB-BEEE-5340-862A-0D8EB200340F}"/>
              </a:ext>
            </a:extLst>
          </p:cNvPr>
          <p:cNvSpPr txBox="1"/>
          <p:nvPr/>
        </p:nvSpPr>
        <p:spPr>
          <a:xfrm>
            <a:off x="7661934" y="1584379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effectif 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8AE95A-C564-8346-9572-474511F07617}"/>
              </a:ext>
            </a:extLst>
          </p:cNvPr>
          <p:cNvSpPr txBox="1"/>
          <p:nvPr/>
        </p:nvSpPr>
        <p:spPr>
          <a:xfrm>
            <a:off x="335666" y="254643"/>
            <a:ext cx="5756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DR16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38B8A87-02B3-5D43-904B-D28F64EAD57F}"/>
              </a:ext>
            </a:extLst>
          </p:cNvPr>
          <p:cNvSpPr/>
          <p:nvPr/>
        </p:nvSpPr>
        <p:spPr>
          <a:xfrm>
            <a:off x="-238755" y="-167833"/>
            <a:ext cx="657010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/>
              <p:nvPr/>
            </p:nvSpPr>
            <p:spPr>
              <a:xfrm>
                <a:off x="6699267" y="1134319"/>
                <a:ext cx="1925335" cy="450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𝑒𝑓𝑓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7" y="1134319"/>
                <a:ext cx="1925335" cy="450060"/>
              </a:xfrm>
              <a:prstGeom prst="rect">
                <a:avLst/>
              </a:prstGeom>
              <a:blipFill>
                <a:blip r:embed="rId5"/>
                <a:stretch>
                  <a:fillRect l="-3311" b="-81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1926353-44C8-2848-ADD2-81013A677F57}"/>
              </a:ext>
            </a:extLst>
          </p:cNvPr>
          <p:cNvSpPr txBox="1"/>
          <p:nvPr/>
        </p:nvSpPr>
        <p:spPr>
          <a:xfrm>
            <a:off x="10015369" y="2885320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(Hamilton 1992)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/>
              <p:nvPr/>
            </p:nvSpPr>
            <p:spPr>
              <a:xfrm>
                <a:off x="3504551" y="3385724"/>
                <a:ext cx="1238929" cy="424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𝑒𝑓𝑓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|</a:t>
                </a: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551" y="3385724"/>
                <a:ext cx="1238929" cy="424732"/>
              </a:xfrm>
              <a:prstGeom prst="rect">
                <a:avLst/>
              </a:prstGeom>
              <a:blipFill>
                <a:blip r:embed="rId6"/>
                <a:stretch>
                  <a:fillRect l="-2041" t="-5882" r="-3061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/>
              <p:nvPr/>
            </p:nvSpPr>
            <p:spPr>
              <a:xfrm>
                <a:off x="9275295" y="3598314"/>
                <a:ext cx="740074" cy="424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295" y="3598314"/>
                <a:ext cx="740074" cy="424283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871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EFC3EC-17C3-ED4A-B97A-0184DDBC34BF}"/>
              </a:ext>
            </a:extLst>
          </p:cNvPr>
          <p:cNvSpPr txBox="1"/>
          <p:nvPr/>
        </p:nvSpPr>
        <p:spPr>
          <a:xfrm>
            <a:off x="844952" y="1329345"/>
            <a:ext cx="8313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Comment étudier l’histoire de l’expansion de l’univers ?</a:t>
            </a:r>
          </a:p>
          <a:p>
            <a:r>
              <a:rPr lang="fr-FR" sz="2400" dirty="0">
                <a:sym typeface="Wingdings" pitchFamily="2" charset="2"/>
              </a:rPr>
              <a:t> Les oscillations acoustiques de baryons (BAO)</a:t>
            </a:r>
            <a:endParaRPr lang="fr-FR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076" name="Picture 4" descr="What the hell are Baryon Acoustic Oscillations? | by Ethan Siegel | Starts  With A Bang! | Medium">
            <a:extLst>
              <a:ext uri="{FF2B5EF4-FFF2-40B4-BE49-F238E27FC236}">
                <a16:creationId xmlns:a16="http://schemas.microsoft.com/office/drawing/2014/main" id="{A9D2D826-FD30-CA46-83F9-51A0CB6EC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99" y="4189567"/>
            <a:ext cx="2885726" cy="22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aryon Acoustic Oscillations - Galaxies &amp; Cosmology 2015">
            <a:extLst>
              <a:ext uri="{FF2B5EF4-FFF2-40B4-BE49-F238E27FC236}">
                <a16:creationId xmlns:a16="http://schemas.microsoft.com/office/drawing/2014/main" id="{AE7AA09B-FEF8-064D-BB40-39DFB121B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846" y="2292424"/>
            <a:ext cx="2554638" cy="167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ESY - DESY - Cosmological analysis of the completed Baryon Oscillation  Spectroscopic Survey">
            <a:extLst>
              <a:ext uri="{FF2B5EF4-FFF2-40B4-BE49-F238E27FC236}">
                <a16:creationId xmlns:a16="http://schemas.microsoft.com/office/drawing/2014/main" id="{AF39300C-594C-2A4D-8D4D-33CA3AFB7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01" y="3187002"/>
            <a:ext cx="5393211" cy="3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CB36E1-1250-8745-B114-5C0A9B7F053B}"/>
              </a:ext>
            </a:extLst>
          </p:cNvPr>
          <p:cNvSpPr txBox="1"/>
          <p:nvPr/>
        </p:nvSpPr>
        <p:spPr>
          <a:xfrm>
            <a:off x="6833192" y="2356005"/>
            <a:ext cx="44358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/>
              <a:t>BAO = distance caractéristique</a:t>
            </a:r>
          </a:p>
          <a:p>
            <a:pPr algn="ctr"/>
            <a:r>
              <a:rPr lang="fr-FR" sz="2000" dirty="0"/>
              <a:t>(150 </a:t>
            </a:r>
            <a:r>
              <a:rPr lang="fr-FR" sz="2000" dirty="0" err="1"/>
              <a:t>Mpc</a:t>
            </a:r>
            <a:r>
              <a:rPr lang="fr-FR" sz="2000" dirty="0"/>
              <a:t> aujourd’hui)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6EC1D-B54A-954A-9820-EDE49B5B05FB}"/>
              </a:ext>
            </a:extLst>
          </p:cNvPr>
          <p:cNvSpPr txBox="1"/>
          <p:nvPr/>
        </p:nvSpPr>
        <p:spPr>
          <a:xfrm>
            <a:off x="252205" y="2620822"/>
            <a:ext cx="23887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plasma photons +</a:t>
            </a:r>
          </a:p>
          <a:p>
            <a:r>
              <a:rPr lang="fr-FR" sz="2000" dirty="0"/>
              <a:t>baryons</a:t>
            </a:r>
          </a:p>
          <a:p>
            <a:r>
              <a:rPr lang="fr-FR" sz="2000" dirty="0">
                <a:sym typeface="Wingdings" pitchFamily="2" charset="2"/>
              </a:rPr>
              <a:t> onde acoustique</a:t>
            </a:r>
            <a:endParaRPr lang="fr-FR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44DA2D-8748-C748-AF3E-A3B0EC0E0C05}"/>
              </a:ext>
            </a:extLst>
          </p:cNvPr>
          <p:cNvCxnSpPr/>
          <p:nvPr/>
        </p:nvCxnSpPr>
        <p:spPr>
          <a:xfrm>
            <a:off x="1774899" y="6488668"/>
            <a:ext cx="28857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18F6E0-4F65-0C44-A29D-E52B933DAB3C}"/>
              </a:ext>
            </a:extLst>
          </p:cNvPr>
          <p:cNvSpPr txBox="1"/>
          <p:nvPr/>
        </p:nvSpPr>
        <p:spPr>
          <a:xfrm>
            <a:off x="2176451" y="64589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(expansion)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3BB8FD-17EA-B345-A8A5-DFB0F7DA0968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02A2BD2-F5F8-F54B-991A-4AD218DF8F0D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9567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Les mocks : définition et objectifs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810954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92713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Simulations des données : un relevé de QSO dont les forêts Ly</a:t>
            </a:r>
            <a:r>
              <a:rPr lang="fr-FR" sz="2400" dirty="0"/>
              <a:t>⍺</a:t>
            </a:r>
            <a:r>
              <a:rPr lang="fr-FR" sz="2000" dirty="0"/>
              <a:t> possèdent les bonnes fonctions de corrélations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Pas N-body, mais champs aléatoires gaussiens (GRF) : beaucoup plus rapide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Objectifs :</a:t>
            </a:r>
          </a:p>
          <a:p>
            <a:r>
              <a:rPr lang="fr-FR" sz="2000" dirty="0"/>
              <a:t>		- tester l’analyse</a:t>
            </a:r>
          </a:p>
          <a:p>
            <a:r>
              <a:rPr lang="fr-FR" sz="2000" dirty="0"/>
              <a:t>		- identifier les potentielles systématiques</a:t>
            </a:r>
          </a:p>
          <a:p>
            <a:r>
              <a:rPr lang="fr-FR" sz="2000" dirty="0"/>
              <a:t>		- vérifier la matrice de distorsions</a:t>
            </a:r>
          </a:p>
          <a:p>
            <a:r>
              <a:rPr lang="fr-FR" sz="2000" dirty="0"/>
              <a:t>		- vérifier la matrice de covariance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153673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9D3E3-CB3B-734F-8440-D305545813F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19C02EF-0981-AE49-821E-BD4BCAFCE74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1371A92A-CF72-E744-9168-6F97B7E0E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1276912" y="3127151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/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ea typeface="Cambria Math" panose="02040503050406030204" pitchFamily="18" charset="0"/>
                  </a:rPr>
                  <a:t>1 GRF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blipFill>
                <a:blip r:embed="rId3"/>
                <a:stretch>
                  <a:fillRect l="-4630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8A76C3-DE4A-574A-8DE8-916521DDF03D}"/>
              </a:ext>
            </a:extLst>
          </p:cNvPr>
          <p:cNvCxnSpPr>
            <a:cxnSpLocks/>
          </p:cNvCxnSpPr>
          <p:nvPr/>
        </p:nvCxnSpPr>
        <p:spPr>
          <a:xfrm flipV="1">
            <a:off x="2812648" y="1946321"/>
            <a:ext cx="3097997" cy="16571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B4C53-5E59-2744-A7B3-72BD79FB8F6F}"/>
              </a:ext>
            </a:extLst>
          </p:cNvPr>
          <p:cNvCxnSpPr>
            <a:cxnSpLocks/>
          </p:cNvCxnSpPr>
          <p:nvPr/>
        </p:nvCxnSpPr>
        <p:spPr>
          <a:xfrm flipV="1">
            <a:off x="2812648" y="2966839"/>
            <a:ext cx="4091653" cy="8113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2F367A-FABA-5044-8A78-1E047919AAE9}"/>
              </a:ext>
            </a:extLst>
          </p:cNvPr>
          <p:cNvCxnSpPr>
            <a:cxnSpLocks/>
          </p:cNvCxnSpPr>
          <p:nvPr/>
        </p:nvCxnSpPr>
        <p:spPr>
          <a:xfrm>
            <a:off x="2812648" y="4085863"/>
            <a:ext cx="2824223" cy="15248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467E2D77-7EF9-9547-8DE3-6EB6D8719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6134445" y="878648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FD7D138D-043D-3C47-BD9F-724CE4132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2449" y="2112052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6C060449-A238-0643-A5CE-C1783134D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6309" y="3976157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59DA9C55-D204-A844-82CB-334D0A44B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5910645" y="5278309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B8FF10-64AC-364E-A770-B540C6D43E4C}"/>
              </a:ext>
            </a:extLst>
          </p:cNvPr>
          <p:cNvCxnSpPr>
            <a:cxnSpLocks/>
          </p:cNvCxnSpPr>
          <p:nvPr/>
        </p:nvCxnSpPr>
        <p:spPr>
          <a:xfrm>
            <a:off x="2812648" y="3913519"/>
            <a:ext cx="4091653" cy="7137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/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cell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+</a:t>
                </a:r>
              </a:p>
              <a:p>
                <a:pPr algn="ctr"/>
                <a:r>
                  <a:rPr lang="fr-FR" dirty="0"/>
                  <a:t>FFT</a:t>
                </a:r>
                <a:r>
                  <a:rPr lang="fr-FR" baseline="30000" dirty="0"/>
                  <a:t> </a:t>
                </a:r>
                <a:r>
                  <a:rPr lang="fr-FR" dirty="0"/>
                  <a:t>inverse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blipFill>
                <a:blip r:embed="rId4"/>
                <a:stretch>
                  <a:fillRect t="-31250" b="-145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/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champs log-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normaux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blipFill>
                <a:blip r:embed="rId5"/>
                <a:stretch>
                  <a:fillRect l="-1799" t="-5714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/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1 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densité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sz="20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blipFill>
                <a:blip r:embed="rId6"/>
                <a:stretch>
                  <a:fillRect l="-2139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/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vitesses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blipFill>
                <a:blip r:embed="rId7"/>
                <a:stretch>
                  <a:fillRect l="-2878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/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6 gradients de vitesse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blipFill>
                <a:blip r:embed="rId8"/>
                <a:stretch>
                  <a:fillRect l="-1563" t="-571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/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1 boite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/>
                  <a:t>13 boîtes dans l’espace réel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blipFill>
                <a:blip r:embed="rId9"/>
                <a:stretch>
                  <a:fillRect l="-1026" t="-9375" r="-256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/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2560x2560x1536</a:t>
                </a:r>
              </a:p>
              <a:p>
                <a:pPr algn="ctr"/>
                <a:r>
                  <a:rPr lang="fr-FR" dirty="0"/>
                  <a:t>2.19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blipFill>
                <a:blip r:embed="rId10"/>
                <a:stretch>
                  <a:fillRect l="-2013" t="-3846" r="-2013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0186F85-C775-7943-910A-D810F5703D46}"/>
              </a:ext>
            </a:extLst>
          </p:cNvPr>
          <p:cNvSpPr txBox="1"/>
          <p:nvPr/>
        </p:nvSpPr>
        <p:spPr>
          <a:xfrm>
            <a:off x="682906" y="1493134"/>
            <a:ext cx="92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Les boîtes</a:t>
            </a:r>
          </a:p>
        </p:txBody>
      </p:sp>
    </p:spTree>
    <p:extLst>
      <p:ext uri="{BB962C8B-B14F-4D97-AF65-F5344CB8AC3E}">
        <p14:creationId xmlns:p14="http://schemas.microsoft.com/office/powerpoint/2010/main" val="2582691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</a:t>
                </a:r>
              </a:p>
              <a:p>
                <a:r>
                  <a:rPr lang="fr-FR" sz="2000" dirty="0"/>
                  <a:t>+ </a:t>
                </a:r>
                <a:r>
                  <a:rPr lang="fr-FR" sz="2000" dirty="0">
                    <a:solidFill>
                      <a:schemeClr val="accent2"/>
                    </a:solidFill>
                  </a:rPr>
                  <a:t>combinaison</a:t>
                </a:r>
                <a:r>
                  <a:rPr lang="fr-FR" sz="2000" dirty="0"/>
                  <a:t> d’1 </a:t>
                </a:r>
                <a:r>
                  <a:rPr lang="fr-FR" sz="2000" dirty="0">
                    <a:solidFill>
                      <a:srgbClr val="0070C0"/>
                    </a:solidFill>
                  </a:rPr>
                  <a:t>interpolation</a:t>
                </a:r>
                <a:r>
                  <a:rPr lang="fr-FR" sz="2000" dirty="0"/>
                  <a:t> et d’1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extrapolation</a:t>
                </a:r>
              </a:p>
              <a:p>
                <a:pPr marL="1257300" lvl="2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QSO tirés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(z)) </a:t>
                </a:r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blipFill>
                <a:blip r:embed="rId2"/>
                <a:stretch>
                  <a:fillRect l="-819" t="-1008" b="-113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28AB39-6719-5A44-BCF8-28F92808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066" y="72554"/>
            <a:ext cx="4191669" cy="3133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FFFBA4-6768-6A4D-9054-1F4EC0AF3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458" y="3492661"/>
            <a:ext cx="3639838" cy="3133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0E6250-0CBB-FB4B-9914-EBBF3F6B74CB}"/>
              </a:ext>
            </a:extLst>
          </p:cNvPr>
          <p:cNvSpPr txBox="1"/>
          <p:nvPr/>
        </p:nvSpPr>
        <p:spPr>
          <a:xfrm>
            <a:off x="9745884" y="319567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 = 2.38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E5282-7B32-B447-A0E8-AF80708143D5}"/>
              </a:ext>
            </a:extLst>
          </p:cNvPr>
          <p:cNvSpPr txBox="1"/>
          <p:nvPr/>
        </p:nvSpPr>
        <p:spPr>
          <a:xfrm>
            <a:off x="8616875" y="522067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interpolation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3D948-AA1C-D242-AAAC-1C968F63CC79}"/>
              </a:ext>
            </a:extLst>
          </p:cNvPr>
          <p:cNvSpPr txBox="1"/>
          <p:nvPr/>
        </p:nvSpPr>
        <p:spPr>
          <a:xfrm>
            <a:off x="8664042" y="215973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extrapolation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C2230-0AC0-2D42-B06A-D9B2D68B2B80}"/>
              </a:ext>
            </a:extLst>
          </p:cNvPr>
          <p:cNvSpPr txBox="1"/>
          <p:nvPr/>
        </p:nvSpPr>
        <p:spPr>
          <a:xfrm>
            <a:off x="8873641" y="129795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interpolation + extrapolation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27423C-6923-D041-BAFB-5CBEBB3FEC8F}"/>
              </a:ext>
            </a:extLst>
          </p:cNvPr>
          <p:cNvCxnSpPr>
            <a:cxnSpLocks/>
          </p:cNvCxnSpPr>
          <p:nvPr/>
        </p:nvCxnSpPr>
        <p:spPr>
          <a:xfrm>
            <a:off x="8954934" y="4937761"/>
            <a:ext cx="2790812" cy="30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E5CC0F-9CE5-644D-A93A-0949DA74922C}"/>
              </a:ext>
            </a:extLst>
          </p:cNvPr>
          <p:cNvCxnSpPr>
            <a:cxnSpLocks/>
          </p:cNvCxnSpPr>
          <p:nvPr/>
        </p:nvCxnSpPr>
        <p:spPr>
          <a:xfrm>
            <a:off x="8381214" y="1776762"/>
            <a:ext cx="35098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696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Ly</a:t>
                </a:r>
                <a:r>
                  <a:rPr lang="fr-FR" sz="2800" dirty="0"/>
                  <a:t>⍺</a:t>
                </a:r>
                <a:endParaRPr lang="fr-FR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FFT</m:t>
                          </m:r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mati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è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re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cell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2000" dirty="0"/>
              </a:p>
              <a:p>
                <a:pPr lvl="2"/>
                <a:endParaRPr lang="fr-FR" sz="2000" dirty="0"/>
              </a:p>
              <a:p>
                <a:pPr marL="1257300" lvl="2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  avec  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]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dirty="0"/>
                  <a:t>(FGPA)</a:t>
                </a:r>
                <a:endParaRPr lang="fr-FR" sz="2000" dirty="0"/>
              </a:p>
              <a:p>
                <a:pPr lvl="2"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vitesses</a:t>
                </a:r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𝑎𝐻𝑓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  <a:p>
                <a:pPr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gradients de vitesse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blipFill>
                <a:blip r:embed="rId2"/>
                <a:stretch>
                  <a:fillRect l="-819" t="-14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/>
              <p:nvPr/>
            </p:nvSpPr>
            <p:spPr>
              <a:xfrm>
                <a:off x="9707525" y="3429000"/>
                <a:ext cx="25690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/>
                  <a:t>Même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400" dirty="0"/>
              </a:p>
              <a:p>
                <a:pPr algn="ctr"/>
                <a:r>
                  <a:rPr lang="fr-FR" sz="2400" dirty="0"/>
                  <a:t>(QSO aussi)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525" y="3429000"/>
                <a:ext cx="2569028" cy="830997"/>
              </a:xfrm>
              <a:prstGeom prst="rect">
                <a:avLst/>
              </a:prstGeom>
              <a:blipFill>
                <a:blip r:embed="rId3"/>
                <a:stretch>
                  <a:fillRect t="-6061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5E45A0-BF8E-8C4C-9CC0-3A791E58585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41259C-D41D-6F4B-A1BC-CAF1732FB51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9B20C48-C16F-8A47-8B54-538B5435290B}"/>
              </a:ext>
            </a:extLst>
          </p:cNvPr>
          <p:cNvSpPr/>
          <p:nvPr/>
        </p:nvSpPr>
        <p:spPr>
          <a:xfrm>
            <a:off x="8855149" y="1493134"/>
            <a:ext cx="852376" cy="435382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665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lissage gaussien 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C7870E-FDE3-CB49-A3C0-C69D45791D3A}"/>
              </a:ext>
            </a:extLst>
          </p:cNvPr>
          <p:cNvCxnSpPr>
            <a:cxnSpLocks/>
          </p:cNvCxnSpPr>
          <p:nvPr/>
        </p:nvCxnSpPr>
        <p:spPr>
          <a:xfrm>
            <a:off x="8696639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B47E84-62D0-2140-824D-36AEAAA92E86}"/>
              </a:ext>
            </a:extLst>
          </p:cNvPr>
          <p:cNvCxnSpPr>
            <a:cxnSpLocks/>
          </p:cNvCxnSpPr>
          <p:nvPr/>
        </p:nvCxnSpPr>
        <p:spPr>
          <a:xfrm>
            <a:off x="8880093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BB48E-678F-3349-9E45-5954FE17EFF6}"/>
              </a:ext>
            </a:extLst>
          </p:cNvPr>
          <p:cNvCxnSpPr>
            <a:cxnSpLocks/>
          </p:cNvCxnSpPr>
          <p:nvPr/>
        </p:nvCxnSpPr>
        <p:spPr>
          <a:xfrm>
            <a:off x="9064460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6054F5-C263-B746-9B6B-47F03147E174}"/>
              </a:ext>
            </a:extLst>
          </p:cNvPr>
          <p:cNvCxnSpPr>
            <a:cxnSpLocks/>
          </p:cNvCxnSpPr>
          <p:nvPr/>
        </p:nvCxnSpPr>
        <p:spPr>
          <a:xfrm>
            <a:off x="9244326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37F2E-4625-864E-9509-0BAC06D91966}"/>
              </a:ext>
            </a:extLst>
          </p:cNvPr>
          <p:cNvCxnSpPr>
            <a:cxnSpLocks/>
          </p:cNvCxnSpPr>
          <p:nvPr/>
        </p:nvCxnSpPr>
        <p:spPr>
          <a:xfrm>
            <a:off x="9430994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8D6DB4-66B8-4045-B7A6-57FB35389F3F}"/>
              </a:ext>
            </a:extLst>
          </p:cNvPr>
          <p:cNvCxnSpPr>
            <a:cxnSpLocks/>
          </p:cNvCxnSpPr>
          <p:nvPr/>
        </p:nvCxnSpPr>
        <p:spPr>
          <a:xfrm>
            <a:off x="9612147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DB450-5A26-3C49-8097-1FF0820AE499}"/>
              </a:ext>
            </a:extLst>
          </p:cNvPr>
          <p:cNvCxnSpPr>
            <a:cxnSpLocks/>
          </p:cNvCxnSpPr>
          <p:nvPr/>
        </p:nvCxnSpPr>
        <p:spPr>
          <a:xfrm>
            <a:off x="9796777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123F32-C986-BF46-8675-628ECC38C476}"/>
              </a:ext>
            </a:extLst>
          </p:cNvPr>
          <p:cNvCxnSpPr>
            <a:cxnSpLocks/>
          </p:cNvCxnSpPr>
          <p:nvPr/>
        </p:nvCxnSpPr>
        <p:spPr>
          <a:xfrm>
            <a:off x="9980231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F8BCF3-AD6D-0941-976E-ADC7EE279427}"/>
              </a:ext>
            </a:extLst>
          </p:cNvPr>
          <p:cNvCxnSpPr>
            <a:cxnSpLocks/>
          </p:cNvCxnSpPr>
          <p:nvPr/>
        </p:nvCxnSpPr>
        <p:spPr>
          <a:xfrm>
            <a:off x="10164598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2878C2-C96F-9143-8AE0-BAFFB5C3D53C}"/>
              </a:ext>
            </a:extLst>
          </p:cNvPr>
          <p:cNvCxnSpPr>
            <a:cxnSpLocks/>
          </p:cNvCxnSpPr>
          <p:nvPr/>
        </p:nvCxnSpPr>
        <p:spPr>
          <a:xfrm>
            <a:off x="8515664" y="3429000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0134C0-076D-B84A-8158-8C9301F9ECA4}"/>
              </a:ext>
            </a:extLst>
          </p:cNvPr>
          <p:cNvCxnSpPr>
            <a:cxnSpLocks/>
          </p:cNvCxnSpPr>
          <p:nvPr/>
        </p:nvCxnSpPr>
        <p:spPr>
          <a:xfrm>
            <a:off x="8515664" y="324659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7B4C40-381A-074D-ACBA-A5D81C5473A8}"/>
              </a:ext>
            </a:extLst>
          </p:cNvPr>
          <p:cNvCxnSpPr>
            <a:cxnSpLocks/>
          </p:cNvCxnSpPr>
          <p:nvPr/>
        </p:nvCxnSpPr>
        <p:spPr>
          <a:xfrm>
            <a:off x="8515664" y="3069196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05C445-FB29-3146-96BA-1F91E7FC8010}"/>
              </a:ext>
            </a:extLst>
          </p:cNvPr>
          <p:cNvCxnSpPr>
            <a:cxnSpLocks/>
          </p:cNvCxnSpPr>
          <p:nvPr/>
        </p:nvCxnSpPr>
        <p:spPr>
          <a:xfrm>
            <a:off x="8515664" y="2886075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AC9AC3-10D7-C74D-8361-5A8BF8FD4C0F}"/>
              </a:ext>
            </a:extLst>
          </p:cNvPr>
          <p:cNvCxnSpPr>
            <a:cxnSpLocks/>
          </p:cNvCxnSpPr>
          <p:nvPr/>
        </p:nvCxnSpPr>
        <p:spPr>
          <a:xfrm>
            <a:off x="8515664" y="2703669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0655C8-6247-2B46-B68E-78C9ABAE7175}"/>
              </a:ext>
            </a:extLst>
          </p:cNvPr>
          <p:cNvCxnSpPr>
            <a:cxnSpLocks/>
          </p:cNvCxnSpPr>
          <p:nvPr/>
        </p:nvCxnSpPr>
        <p:spPr>
          <a:xfrm>
            <a:off x="8515664" y="2511983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FE0B59F-F4BE-FC44-9314-BD8846E5A3C7}"/>
              </a:ext>
            </a:extLst>
          </p:cNvPr>
          <p:cNvCxnSpPr>
            <a:cxnSpLocks/>
          </p:cNvCxnSpPr>
          <p:nvPr/>
        </p:nvCxnSpPr>
        <p:spPr>
          <a:xfrm>
            <a:off x="8515664" y="2328862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8350E4-D0CD-3540-B740-994D367DC68E}"/>
              </a:ext>
            </a:extLst>
          </p:cNvPr>
          <p:cNvCxnSpPr>
            <a:cxnSpLocks/>
          </p:cNvCxnSpPr>
          <p:nvPr/>
        </p:nvCxnSpPr>
        <p:spPr>
          <a:xfrm>
            <a:off x="8515664" y="214645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5A031F9-815F-0349-897C-8C151108F7CF}"/>
              </a:ext>
            </a:extLst>
          </p:cNvPr>
          <p:cNvCxnSpPr>
            <a:cxnSpLocks/>
          </p:cNvCxnSpPr>
          <p:nvPr/>
        </p:nvCxnSpPr>
        <p:spPr>
          <a:xfrm>
            <a:off x="8515664" y="19464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E2F72FE-138A-F243-9082-6E98E8EB0621}"/>
              </a:ext>
            </a:extLst>
          </p:cNvPr>
          <p:cNvCxnSpPr>
            <a:cxnSpLocks/>
          </p:cNvCxnSpPr>
          <p:nvPr/>
        </p:nvCxnSpPr>
        <p:spPr>
          <a:xfrm>
            <a:off x="8515664" y="3595688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ross 85">
            <a:extLst>
              <a:ext uri="{FF2B5EF4-FFF2-40B4-BE49-F238E27FC236}">
                <a16:creationId xmlns:a16="http://schemas.microsoft.com/office/drawing/2014/main" id="{CF0E578C-3F92-0A46-8BC0-CF492E905177}"/>
              </a:ext>
            </a:extLst>
          </p:cNvPr>
          <p:cNvSpPr/>
          <p:nvPr/>
        </p:nvSpPr>
        <p:spPr>
          <a:xfrm>
            <a:off x="9273861" y="2731726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E0D5715-C9DE-B144-902C-E8E4EB74B9B5}"/>
              </a:ext>
            </a:extLst>
          </p:cNvPr>
          <p:cNvCxnSpPr>
            <a:cxnSpLocks/>
          </p:cNvCxnSpPr>
          <p:nvPr/>
        </p:nvCxnSpPr>
        <p:spPr>
          <a:xfrm>
            <a:off x="8515664" y="19464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AF8EA68-49A5-E54A-9E7F-00A52E06114C}"/>
              </a:ext>
            </a:extLst>
          </p:cNvPr>
          <p:cNvSpPr/>
          <p:nvPr/>
        </p:nvSpPr>
        <p:spPr>
          <a:xfrm>
            <a:off x="8693801" y="2146465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66154869-752F-6A4F-9019-871FC821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5" y="3867822"/>
            <a:ext cx="7662928" cy="29113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/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r>
                  <a:rPr lang="fr-FR" dirty="0">
                    <a:solidFill>
                      <a:schemeClr val="accent4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blipFill>
                <a:blip r:embed="rId4"/>
                <a:stretch>
                  <a:fillRect l="-6977" r="-69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/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Différence entre 3 et 4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>
                  <a:solidFill>
                    <a:srgbClr val="0070C0"/>
                  </a:solidFill>
                </a:endParaRPr>
              </a:p>
              <a:p>
                <a:r>
                  <a:rPr lang="fr-FR" sz="2000" dirty="0"/>
                  <a:t>négligeable</a:t>
                </a:r>
              </a:p>
            </p:txBody>
          </p:sp>
        </mc:Choice>
        <mc:Fallback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blipFill>
                <a:blip r:embed="rId5"/>
                <a:stretch>
                  <a:fillRect l="-1639"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2B6D19D1-A246-7849-A8B1-72AE893C8845}"/>
              </a:ext>
            </a:extLst>
          </p:cNvPr>
          <p:cNvSpPr txBox="1"/>
          <p:nvPr/>
        </p:nvSpPr>
        <p:spPr>
          <a:xfrm>
            <a:off x="7077997" y="373281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graph en </a:t>
            </a:r>
            <a:r>
              <a:rPr lang="fr-FR" dirty="0" err="1"/>
              <a:t>spare</a:t>
            </a:r>
            <a:r>
              <a:rPr lang="fr-F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9320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D0614E-8F2A-DF4C-BA43-73FD6126B9D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8A19BA-AE89-FB4D-B1F6-082D332D42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5533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grande échelle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 b="-57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B7969663-4219-354C-AA83-C1D0ECEE9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4699160" y="4062714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/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correspond à la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blipFill>
                <a:blip r:embed="rId4"/>
                <a:stretch>
                  <a:fillRect l="-1792" t="-9375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B472F44-049A-CD4E-AEB4-F243FF4B9F89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46DA9F-D077-9F4C-87B1-7997FC8978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366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612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petite échelle</a:t>
                </a:r>
              </a:p>
              <a:p>
                <a:pPr/>
                <a:endParaRPr lang="fr-FR" sz="2000" dirty="0"/>
              </a:p>
              <a:p>
                <a:pPr/>
                <a:r>
                  <a:rPr lang="fr-FR" sz="2000" dirty="0"/>
                  <a:t>Lissage gaussien 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manque de puissance à petite échelle :</a:t>
                </a:r>
              </a:p>
              <a:p>
                <a:pPr lvl="2"/>
                <a:r>
                  <a:rPr lang="fr-FR" sz="2000" dirty="0">
                    <a:sym typeface="Wingdings" pitchFamily="2" charset="2"/>
                  </a:rPr>
                  <a:t>- pas important pour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</a:p>
              <a:p>
                <a:pPr/>
                <a:r>
                  <a:rPr lang="fr-FR" sz="2000" dirty="0"/>
                  <a:t>		- important pour 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612977"/>
              </a:xfrm>
              <a:prstGeom prst="rect">
                <a:avLst/>
              </a:prstGeom>
              <a:blipFill>
                <a:blip r:embed="rId2"/>
                <a:stretch>
                  <a:fillRect l="-819" t="-1404" b="-2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/>
              <p:nvPr/>
            </p:nvSpPr>
            <p:spPr>
              <a:xfrm>
                <a:off x="1414837" y="5159658"/>
                <a:ext cx="4681163" cy="132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Ajout d’1 GRF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indépendant sur chaque ligne de visée qui suit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pas de corrélation 3D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correct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837" y="5159658"/>
                <a:ext cx="4681163" cy="1328954"/>
              </a:xfrm>
              <a:prstGeom prst="rect">
                <a:avLst/>
              </a:prstGeom>
              <a:blipFill>
                <a:blip r:embed="rId3"/>
                <a:stretch>
                  <a:fillRect l="-1081" t="-1887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9D98A3-C962-ED48-A990-92E5A0773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951" y="2755606"/>
            <a:ext cx="5393791" cy="4052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FAFD9D-DFFA-F64A-B4FC-81CDDFAAE987}"/>
              </a:ext>
            </a:extLst>
          </p:cNvPr>
          <p:cNvSpPr txBox="1"/>
          <p:nvPr/>
        </p:nvSpPr>
        <p:spPr>
          <a:xfrm>
            <a:off x="9206861" y="2949261"/>
            <a:ext cx="2302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0070C0"/>
                </a:solidFill>
              </a:rPr>
              <a:t>P(k) matière (</a:t>
            </a:r>
            <a:r>
              <a:rPr lang="fr-FR" dirty="0" err="1">
                <a:solidFill>
                  <a:srgbClr val="0070C0"/>
                </a:solidFill>
              </a:rPr>
              <a:t>Camb</a:t>
            </a:r>
            <a:r>
              <a:rPr lang="fr-FR" dirty="0">
                <a:solidFill>
                  <a:srgbClr val="0070C0"/>
                </a:solidFill>
              </a:rPr>
              <a:t>)</a:t>
            </a:r>
          </a:p>
          <a:p>
            <a:pPr algn="r"/>
            <a:r>
              <a:rPr lang="fr-FR" dirty="0">
                <a:solidFill>
                  <a:schemeClr val="accent4"/>
                </a:solidFill>
              </a:rPr>
              <a:t>P(k) avec lissage gaussien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BBF2F-F9D2-C044-82D5-E0D11B314B78}"/>
              </a:ext>
            </a:extLst>
          </p:cNvPr>
          <p:cNvSpPr txBox="1"/>
          <p:nvPr/>
        </p:nvSpPr>
        <p:spPr>
          <a:xfrm>
            <a:off x="7624293" y="1300766"/>
            <a:ext cx="4340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: ajouter l’effet de la taille des </a:t>
            </a:r>
            <a:r>
              <a:rPr lang="fr-FR" dirty="0" err="1"/>
              <a:t>voxels</a:t>
            </a:r>
            <a:endParaRPr lang="fr-F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69EAE-928E-184A-8332-8CC28B9F1C3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756A1FF-F3E2-8844-BA2F-889409AD69F0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D1264E-CA76-7C49-87F8-80FCDE519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331" y="2739547"/>
            <a:ext cx="5537424" cy="40726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3C888A0-9741-D248-8860-1414E6DE94A4}"/>
                  </a:ext>
                </a:extLst>
              </p:cNvPr>
              <p:cNvSpPr txBox="1"/>
              <p:nvPr/>
            </p:nvSpPr>
            <p:spPr>
              <a:xfrm>
                <a:off x="8920391" y="2993455"/>
                <a:ext cx="23626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3C888A0-9741-D248-8860-1414E6DE9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391" y="2993455"/>
                <a:ext cx="2362633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694F27-BBDF-E343-B5B2-086F0D12F29F}"/>
                  </a:ext>
                </a:extLst>
              </p:cNvPr>
              <p:cNvSpPr txBox="1"/>
              <p:nvPr/>
            </p:nvSpPr>
            <p:spPr>
              <a:xfrm>
                <a:off x="7913270" y="5569285"/>
                <a:ext cx="24447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fr-F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𝑐𝑎𝑚𝑏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694F27-BBDF-E343-B5B2-086F0D12F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270" y="5569285"/>
                <a:ext cx="2444707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5595E3B-0336-5C44-BA07-85D3A51A24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0331" y="2739547"/>
            <a:ext cx="5537424" cy="40524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2D9969-20CA-844A-9D7D-163AC860B7F8}"/>
              </a:ext>
            </a:extLst>
          </p:cNvPr>
          <p:cNvSpPr txBox="1"/>
          <p:nvPr/>
        </p:nvSpPr>
        <p:spPr>
          <a:xfrm>
            <a:off x="7015163" y="428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DB4B2C-CCA8-2347-815E-6EDD1429D60F}"/>
                  </a:ext>
                </a:extLst>
              </p:cNvPr>
              <p:cNvSpPr txBox="1"/>
              <p:nvPr/>
            </p:nvSpPr>
            <p:spPr>
              <a:xfrm>
                <a:off x="8372402" y="4329135"/>
                <a:ext cx="906337" cy="419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𝐶𝑎𝑚𝑏</m:t>
                          </m:r>
                        </m:sub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DB4B2C-CCA8-2347-815E-6EDD1429D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402" y="4329135"/>
                <a:ext cx="906337" cy="4190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6EC5CF-CCDC-2D4D-8C25-0AFC9112C07F}"/>
                  </a:ext>
                </a:extLst>
              </p:cNvPr>
              <p:cNvSpPr txBox="1"/>
              <p:nvPr/>
            </p:nvSpPr>
            <p:spPr>
              <a:xfrm>
                <a:off x="7704109" y="5630941"/>
                <a:ext cx="2653868" cy="386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𝐶𝑎𝑚𝑏</m:t>
                        </m:r>
                      </m:sub>
                      <m:sup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b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lissage gaussien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6EC5CF-CCDC-2D4D-8C25-0AFC9112C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109" y="5630941"/>
                <a:ext cx="2653868" cy="386388"/>
              </a:xfrm>
              <a:prstGeom prst="rect">
                <a:avLst/>
              </a:prstGeom>
              <a:blipFill>
                <a:blip r:embed="rId10"/>
                <a:stretch>
                  <a:fillRect r="-476" b="-218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65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9" grpId="0"/>
      <p:bldP spid="50" grpId="1"/>
      <p:bldP spid="24" grpId="0"/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921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gradient de vitesse le long de la ligne de visée</a:t>
                </a:r>
              </a:p>
              <a:p>
                <a:pPr/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produit les RSD (Kaiser)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/>
                <a:endParaRPr lang="fr-FR" sz="2000" dirty="0"/>
              </a:p>
              <a:p>
                <a:pPr/>
                <a:r>
                  <a:rPr lang="fr-FR" sz="2000" dirty="0"/>
                  <a:t>		Kaiser :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921715"/>
              </a:xfrm>
              <a:prstGeom prst="rect">
                <a:avLst/>
              </a:prstGeom>
              <a:blipFill>
                <a:blip r:embed="rId2"/>
                <a:stretch>
                  <a:fillRect l="-819" t="-1294" b="-19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64D9C05-52CA-9842-B24C-1B655BC7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55" y="4993054"/>
            <a:ext cx="3238500" cy="109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10C3FA-97A7-BF4E-B262-2439B9F148CF}"/>
              </a:ext>
            </a:extLst>
          </p:cNvPr>
          <p:cNvSpPr txBox="1"/>
          <p:nvPr/>
        </p:nvSpPr>
        <p:spPr>
          <a:xfrm>
            <a:off x="7795541" y="569804"/>
            <a:ext cx="3541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: les autres solutions pour ajouter </a:t>
            </a:r>
            <a:r>
              <a:rPr lang="fr-FR" dirty="0" err="1"/>
              <a:t>eta_par</a:t>
            </a:r>
            <a:endParaRPr lang="fr-FR" dirty="0"/>
          </a:p>
          <a:p>
            <a:r>
              <a:rPr lang="fr-FR" dirty="0"/>
              <a:t>+ </a:t>
            </a:r>
            <a:r>
              <a:rPr lang="fr-FR" dirty="0" err="1"/>
              <a:t>spare</a:t>
            </a:r>
            <a:r>
              <a:rPr lang="fr-FR" dirty="0"/>
              <a:t>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F881D-2C0D-5F45-9FC7-EAB5E4CB11E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7F9F65-A4F2-7B44-9AD0-5BF575BEE548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202674-A8B9-864D-9C4A-2FB471C14C23}"/>
              </a:ext>
            </a:extLst>
          </p:cNvPr>
          <p:cNvSpPr txBox="1"/>
          <p:nvPr/>
        </p:nvSpPr>
        <p:spPr>
          <a:xfrm>
            <a:off x="8025613" y="4857034"/>
            <a:ext cx="3857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Permet d’avoir une prédiction de la fonction de corrélation</a:t>
            </a:r>
            <a:endParaRPr lang="fr-FR" sz="20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2BBB50-289A-954B-87C4-E321C8126FBF}"/>
              </a:ext>
            </a:extLst>
          </p:cNvPr>
          <p:cNvSpPr/>
          <p:nvPr/>
        </p:nvSpPr>
        <p:spPr>
          <a:xfrm>
            <a:off x="7795541" y="4857033"/>
            <a:ext cx="3713553" cy="1015663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539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/>
                  <a:t> : gradient de vitesse le long de la ligne de visée</a:t>
                </a:r>
              </a:p>
              <a:p>
                <a:pPr/>
                <a:endParaRPr lang="fr-FR" sz="2000" dirty="0">
                  <a:sym typeface="Wingdings" pitchFamily="2" charset="2"/>
                </a:endParaRPr>
              </a:p>
              <a:p>
                <a:pPr/>
                <a:r>
                  <a:rPr lang="fr-FR" sz="2000" dirty="0"/>
                  <a:t>4 paramètres à ajuster :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000" dirty="0"/>
                  <a:t>		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blipFill>
                <a:blip r:embed="rId2"/>
                <a:stretch>
                  <a:fillRect l="-819" t="-1688" b="-25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677CDB-C2AF-304A-9D00-35DF48600EE9}"/>
              </a:ext>
            </a:extLst>
          </p:cNvPr>
          <p:cNvCxnSpPr>
            <a:cxnSpLocks/>
          </p:cNvCxnSpPr>
          <p:nvPr/>
        </p:nvCxnSpPr>
        <p:spPr>
          <a:xfrm flipH="1">
            <a:off x="3366576" y="4457047"/>
            <a:ext cx="1275009" cy="114621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B5115-4A46-4F42-9212-F8C9E8D16B51}"/>
              </a:ext>
            </a:extLst>
          </p:cNvPr>
          <p:cNvCxnSpPr>
            <a:cxnSpLocks/>
          </p:cNvCxnSpPr>
          <p:nvPr/>
        </p:nvCxnSpPr>
        <p:spPr>
          <a:xfrm flipH="1">
            <a:off x="3590710" y="4462530"/>
            <a:ext cx="1725768" cy="11352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/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 et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blipFill>
                <a:blip r:embed="rId3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7BB034-5D19-8141-852B-A75D5A7DB77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096000" y="4491519"/>
            <a:ext cx="0" cy="11642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/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018489-5E77-BF4A-A0B5-93454087C827}"/>
              </a:ext>
            </a:extLst>
          </p:cNvPr>
          <p:cNvCxnSpPr>
            <a:cxnSpLocks/>
          </p:cNvCxnSpPr>
          <p:nvPr/>
        </p:nvCxnSpPr>
        <p:spPr>
          <a:xfrm>
            <a:off x="6875524" y="4491519"/>
            <a:ext cx="1295223" cy="11172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/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5B23228-40EF-B340-B567-4A1D458A0FEF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6117BCB-5329-8A40-995F-10199D95E24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6600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9312165" cy="20382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Mesurer l’échelle BAO : </a:t>
                </a:r>
              </a:p>
              <a:p>
                <a:r>
                  <a:rPr lang="fr-FR" sz="2000" dirty="0"/>
                  <a:t>Distribution de masse via des traceurs (galaxies) </a:t>
                </a:r>
                <a:r>
                  <a:rPr lang="fr-FR" sz="2000" dirty="0">
                    <a:sym typeface="Wingdings" pitchFamily="2" charset="2"/>
                  </a:rPr>
                  <a:t> 2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sym typeface="Wingdings" pitchFamily="2" charset="2"/>
                  </a:rPr>
                  <a:t>rapports de distance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(transverse)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(radiale)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Analyse BAO : suppose une cosmologie « fiducielle »</a:t>
                </a:r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mesure des déviations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9312165" cy="2038250"/>
              </a:xfrm>
              <a:prstGeom prst="rect">
                <a:avLst/>
              </a:prstGeom>
              <a:blipFill>
                <a:blip r:embed="rId2"/>
                <a:stretch>
                  <a:fillRect l="-954" t="-1852" b="-30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3B0E07B-D4BB-7B46-8E4D-529114F2A738}"/>
              </a:ext>
            </a:extLst>
          </p:cNvPr>
          <p:cNvGrpSpPr/>
          <p:nvPr/>
        </p:nvGrpSpPr>
        <p:grpSpPr>
          <a:xfrm>
            <a:off x="7426014" y="3429000"/>
            <a:ext cx="4657955" cy="1073627"/>
            <a:chOff x="7449163" y="3556646"/>
            <a:chExt cx="4657955" cy="107362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/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200" dirty="0">
                      <a:sym typeface="Wingdings" pitchFamily="2" charset="2"/>
                    </a:rPr>
                    <a:t>		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𝐻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>
                    <a:sym typeface="Wingdings" pitchFamily="2" charset="2"/>
                  </a:endParaRPr>
                </a:p>
                <a:p>
                  <a:r>
                    <a:rPr lang="fr-FR" sz="2200" dirty="0"/>
                    <a:t>		-</a:t>
                  </a:r>
                  <a:r>
                    <a:rPr lang="en-US" sz="2200" dirty="0">
                      <a:ea typeface="Cambria Math" panose="02040503050406030204" pitchFamily="18" charset="0"/>
                      <a:sym typeface="Wingdings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blipFill>
                  <a:blip r:embed="rId3"/>
                  <a:stretch>
                    <a:fillRect t="-58140" b="-895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AA78FB5-5123-494E-AE28-AF358EBEC9E6}"/>
                </a:ext>
              </a:extLst>
            </p:cNvPr>
            <p:cNvSpPr/>
            <p:nvPr/>
          </p:nvSpPr>
          <p:spPr>
            <a:xfrm>
              <a:off x="8264323" y="3556646"/>
              <a:ext cx="3842795" cy="1073627"/>
            </a:xfrm>
            <a:prstGeom prst="roundRect">
              <a:avLst>
                <a:gd name="adj" fmla="val 3499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C8FDD6-A7C9-3941-ABCC-BC15DE379D2F}"/>
              </a:ext>
            </a:extLst>
          </p:cNvPr>
          <p:cNvGrpSpPr/>
          <p:nvPr/>
        </p:nvGrpSpPr>
        <p:grpSpPr>
          <a:xfrm>
            <a:off x="467119" y="3637669"/>
            <a:ext cx="7554137" cy="3107057"/>
            <a:chOff x="0" y="1562253"/>
            <a:chExt cx="12192000" cy="425478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04C478D-56DD-2549-BF82-1D9D52891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562253"/>
              <a:ext cx="12192000" cy="373349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834CAA0-16FC-1748-BF1F-194F0CA16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5217230"/>
              <a:ext cx="12192000" cy="59980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01F630A-94A0-044E-9EC4-2438EDA70DAF}"/>
              </a:ext>
            </a:extLst>
          </p:cNvPr>
          <p:cNvSpPr txBox="1"/>
          <p:nvPr/>
        </p:nvSpPr>
        <p:spPr>
          <a:xfrm>
            <a:off x="8021256" y="5998211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eBOSS</a:t>
            </a:r>
            <a:r>
              <a:rPr lang="fr-FR" sz="1400" dirty="0"/>
              <a:t> Collaboration (2020)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04F7A-7335-1048-A866-5C2E7078378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5740BF-7DE8-0F4E-9413-9C4C51CC14B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350FDE-4193-4446-B5DE-A4B357FDC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078" y="30146"/>
            <a:ext cx="4940891" cy="172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7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633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</a:t>
                </a:r>
                <a:r>
                  <a:rPr lang="fr-FR" sz="2400" dirty="0" err="1"/>
                  <a:t>HCDs</a:t>
                </a:r>
                <a:endParaRPr lang="fr-FR" sz="2400" dirty="0"/>
              </a:p>
              <a:p>
                <a:endParaRPr lang="fr-FR" sz="2000" dirty="0"/>
              </a:p>
              <a:p>
                <a:r>
                  <a:rPr lang="fr-FR" sz="2000" dirty="0"/>
                  <a:t>		placés où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fr-FR" sz="2000" dirty="0"/>
                  <a:t> 	;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: seuil choisi tel que </a:t>
                </a:r>
                <a:r>
                  <a:rPr lang="fr-FR" sz="2000" dirty="0" err="1"/>
                  <a:t>b</a:t>
                </a:r>
                <a:r>
                  <a:rPr lang="fr-FR" sz="2000" baseline="-25000" dirty="0" err="1"/>
                  <a:t>halo</a:t>
                </a:r>
                <a:r>
                  <a:rPr lang="fr-FR" sz="2000" dirty="0"/>
                  <a:t> = 2</a:t>
                </a:r>
              </a:p>
              <a:p>
                <a:r>
                  <a:rPr lang="fr-FR" sz="2000" dirty="0"/>
                  <a:t>		+ déplacés selon 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200" dirty="0"/>
              </a:p>
              <a:p>
                <a:endParaRPr lang="fr-FR" sz="2200" dirty="0"/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 err="1"/>
                  <a:t>Quickquasars</a:t>
                </a:r>
                <a:r>
                  <a:rPr lang="fr-FR" sz="2400" dirty="0"/>
                  <a:t> (</a:t>
                </a:r>
                <a:r>
                  <a:rPr lang="en-US" sz="2000" dirty="0" err="1"/>
                  <a:t>González-Morales</a:t>
                </a:r>
                <a:r>
                  <a:rPr lang="en-US" sz="2000" dirty="0"/>
                  <a:t> et al. in prep)</a:t>
                </a:r>
                <a:endParaRPr lang="en-US" sz="2800" dirty="0"/>
              </a:p>
              <a:p>
                <a:endParaRPr lang="fr-FR" sz="2000" dirty="0"/>
              </a:p>
              <a:p>
                <a:r>
                  <a:rPr lang="fr-FR" sz="2000" dirty="0"/>
                  <a:t>	Expansion des mocks, après la production</a:t>
                </a:r>
              </a:p>
              <a:p>
                <a:r>
                  <a:rPr lang="fr-FR" sz="2000" dirty="0"/>
                  <a:t>		ajoute :</a:t>
                </a:r>
              </a:p>
              <a:p>
                <a:r>
                  <a:rPr lang="fr-FR" sz="2000" dirty="0"/>
                  <a:t>			- continuum</a:t>
                </a:r>
              </a:p>
              <a:p>
                <a:r>
                  <a:rPr lang="fr-FR" sz="2000" dirty="0"/>
                  <a:t>			- bruit de mesure et caractéristiques de l’instrument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 err="1"/>
                  <a:t>HCDs</a:t>
                </a:r>
                <a:endParaRPr lang="fr-FR" sz="2000" dirty="0"/>
              </a:p>
              <a:p>
                <a:r>
                  <a:rPr lang="fr-FR" sz="2000" dirty="0"/>
                  <a:t>			- métaux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633063"/>
              </a:xfrm>
              <a:prstGeom prst="rect">
                <a:avLst/>
              </a:prstGeom>
              <a:blipFill>
                <a:blip r:embed="rId2"/>
                <a:stretch>
                  <a:fillRect l="-819" t="-1096" b="-13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D4350D2-B809-9343-A232-A2ACA38D1ED6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37FF44-47E6-A34A-A1C0-9540E63FC36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98549A2B-9CB5-714A-8355-665EBCF593CB}"/>
              </a:ext>
            </a:extLst>
          </p:cNvPr>
          <p:cNvSpPr/>
          <p:nvPr/>
        </p:nvSpPr>
        <p:spPr>
          <a:xfrm>
            <a:off x="8831483" y="4947260"/>
            <a:ext cx="254643" cy="445625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0A9C4-8A84-4B4A-9607-7DA24756E6E9}"/>
              </a:ext>
            </a:extLst>
          </p:cNvPr>
          <p:cNvSpPr txBox="1"/>
          <p:nvPr/>
        </p:nvSpPr>
        <p:spPr>
          <a:xfrm>
            <a:off x="9252789" y="4985406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eboss-0.0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41F0EC-50B1-E842-B53E-443764025EA1}"/>
              </a:ext>
            </a:extLst>
          </p:cNvPr>
          <p:cNvCxnSpPr/>
          <p:nvPr/>
        </p:nvCxnSpPr>
        <p:spPr>
          <a:xfrm>
            <a:off x="8704161" y="5618591"/>
            <a:ext cx="3819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AA938C-861A-3B49-AD87-FBE73B3D8A56}"/>
              </a:ext>
            </a:extLst>
          </p:cNvPr>
          <p:cNvSpPr txBox="1"/>
          <p:nvPr/>
        </p:nvSpPr>
        <p:spPr>
          <a:xfrm>
            <a:off x="9252789" y="5433925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eboss-0.2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78B32C-CED3-494F-A3EE-9CDD92C4D04D}"/>
              </a:ext>
            </a:extLst>
          </p:cNvPr>
          <p:cNvCxnSpPr/>
          <p:nvPr/>
        </p:nvCxnSpPr>
        <p:spPr>
          <a:xfrm>
            <a:off x="8704161" y="5941531"/>
            <a:ext cx="3819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911869-DCC0-E744-8212-0D09DAFB69A8}"/>
              </a:ext>
            </a:extLst>
          </p:cNvPr>
          <p:cNvSpPr txBox="1"/>
          <p:nvPr/>
        </p:nvSpPr>
        <p:spPr>
          <a:xfrm>
            <a:off x="9252789" y="5756865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eboss-0.3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27F5E4-C52B-D44A-BC8C-EE8E1A400938}"/>
              </a:ext>
            </a:extLst>
          </p:cNvPr>
          <p:cNvSpPr txBox="1"/>
          <p:nvPr/>
        </p:nvSpPr>
        <p:spPr>
          <a:xfrm>
            <a:off x="5077428" y="6192985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mocks bruts (sans continuum)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393A3E-EB3B-E340-B2EA-F0D83DF25090}"/>
              </a:ext>
            </a:extLst>
          </p:cNvPr>
          <p:cNvCxnSpPr/>
          <p:nvPr/>
        </p:nvCxnSpPr>
        <p:spPr>
          <a:xfrm>
            <a:off x="8704161" y="6377651"/>
            <a:ext cx="3819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8211C4-9AD8-5740-9E6B-9C7071706555}"/>
              </a:ext>
            </a:extLst>
          </p:cNvPr>
          <p:cNvSpPr txBox="1"/>
          <p:nvPr/>
        </p:nvSpPr>
        <p:spPr>
          <a:xfrm>
            <a:off x="9252789" y="6192985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eboss-raw</a:t>
            </a:r>
            <a:r>
              <a:rPr lang="fr-FR" dirty="0"/>
              <a:t> ou </a:t>
            </a:r>
            <a:r>
              <a:rPr lang="fr-FR" dirty="0" err="1"/>
              <a:t>raw</a:t>
            </a:r>
            <a:r>
              <a:rPr lang="fr-FR" dirty="0"/>
              <a:t> mocks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7FC228-4E9A-2F4B-A3C5-F3EC238A85A4}"/>
              </a:ext>
            </a:extLst>
          </p:cNvPr>
          <p:cNvSpPr txBox="1"/>
          <p:nvPr/>
        </p:nvSpPr>
        <p:spPr>
          <a:xfrm>
            <a:off x="9344025" y="1185863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seuil HCD</a:t>
            </a:r>
          </a:p>
        </p:txBody>
      </p:sp>
    </p:spTree>
    <p:extLst>
      <p:ext uri="{BB962C8B-B14F-4D97-AF65-F5344CB8AC3E}">
        <p14:creationId xmlns:p14="http://schemas.microsoft.com/office/powerpoint/2010/main" val="2571239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69061-81EC-2D48-A1B5-92F4747D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020" y="149381"/>
            <a:ext cx="5104433" cy="6559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8A2CA-E96C-B64E-A2AD-6CE494AC3D9F}"/>
              </a:ext>
            </a:extLst>
          </p:cNvPr>
          <p:cNvSpPr txBox="1"/>
          <p:nvPr/>
        </p:nvSpPr>
        <p:spPr>
          <a:xfrm>
            <a:off x="5944660" y="7649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384E7-496A-0A47-B439-0F0D97C9D60E}"/>
              </a:ext>
            </a:extLst>
          </p:cNvPr>
          <p:cNvSpPr txBox="1"/>
          <p:nvPr/>
        </p:nvSpPr>
        <p:spPr>
          <a:xfrm>
            <a:off x="5944660" y="23310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ACE9A-F0B3-B24F-B131-D50850A88615}"/>
              </a:ext>
            </a:extLst>
          </p:cNvPr>
          <p:cNvSpPr txBox="1"/>
          <p:nvPr/>
        </p:nvSpPr>
        <p:spPr>
          <a:xfrm>
            <a:off x="5942753" y="38971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6C390-1E4C-C742-BE03-6B21285DB090}"/>
              </a:ext>
            </a:extLst>
          </p:cNvPr>
          <p:cNvSpPr txBox="1"/>
          <p:nvPr/>
        </p:nvSpPr>
        <p:spPr>
          <a:xfrm>
            <a:off x="5942753" y="5463251"/>
            <a:ext cx="306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/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1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2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0070C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: 	</a:t>
                </a:r>
                <a:r>
                  <a:rPr lang="fr-FR" sz="2000" dirty="0">
                    <a:solidFill>
                      <a:srgbClr val="0070C0"/>
                    </a:solidFill>
                  </a:rPr>
                  <a:t>F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4 : </a:t>
                </a:r>
                <a:r>
                  <a:rPr lang="fr-FR" sz="2000" dirty="0">
                    <a:solidFill>
                      <a:srgbClr val="0070C0"/>
                    </a:solidFill>
                  </a:rPr>
                  <a:t>spectre (flux)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blipFill>
                <a:blip r:embed="rId3"/>
                <a:stretch>
                  <a:fillRect l="-2591" t="-794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/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FGPA 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  <a:blipFill>
                <a:blip r:embed="rId4"/>
                <a:stretch>
                  <a:fillRect l="-901" t="-5357" b="-53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BA502DD-A58E-B847-ABE7-AD40F76F87F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102855-7EE1-A843-B1ED-300A24B53CF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39AB94-4234-3541-AA0E-EC3C7D742BB6}"/>
              </a:ext>
            </a:extLst>
          </p:cNvPr>
          <p:cNvSpPr txBox="1"/>
          <p:nvPr/>
        </p:nvSpPr>
        <p:spPr>
          <a:xfrm>
            <a:off x="659218" y="2902191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1302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4992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Production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58448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0A2327-3832-2944-871E-096E12BB1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445" y="254643"/>
            <a:ext cx="5323894" cy="39953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78F780-48BD-684E-A695-20A75E41F64A}"/>
              </a:ext>
            </a:extLst>
          </p:cNvPr>
          <p:cNvSpPr txBox="1"/>
          <p:nvPr/>
        </p:nvSpPr>
        <p:spPr>
          <a:xfrm>
            <a:off x="746557" y="1555246"/>
            <a:ext cx="5844870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Relevé de DESI trop volumineux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000" dirty="0">
                <a:sym typeface="Wingdings" pitchFamily="2" charset="2"/>
              </a:rPr>
              <a:t>7 </a:t>
            </a:r>
            <a:r>
              <a:rPr lang="fr-FR" sz="2000" dirty="0" err="1">
                <a:sym typeface="Wingdings" pitchFamily="2" charset="2"/>
              </a:rPr>
              <a:t>chunks</a:t>
            </a:r>
            <a:endParaRPr lang="fr-FR" sz="20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Production en 2 temps :</a:t>
            </a:r>
          </a:p>
          <a:p>
            <a:r>
              <a:rPr lang="fr-FR" sz="2000" dirty="0">
                <a:sym typeface="Wingdings" pitchFamily="2" charset="2"/>
              </a:rPr>
              <a:t>	1) boîtes + lignes de visées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pré-production</a:t>
            </a:r>
          </a:p>
          <a:p>
            <a:r>
              <a:rPr lang="fr-FR" sz="2000" dirty="0">
                <a:sym typeface="Wingdings" pitchFamily="2" charset="2"/>
              </a:rPr>
              <a:t>	2) appliquer FGPA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post-production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Pré-production : CPU intensif</a:t>
            </a:r>
          </a:p>
          <a:p>
            <a:r>
              <a:rPr lang="fr-FR" sz="2000" dirty="0">
                <a:sym typeface="Wingdings" pitchFamily="2" charset="2"/>
              </a:rPr>
              <a:t>Post-production : rapide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100 réalisations pré-produites</a:t>
            </a:r>
          </a:p>
          <a:p>
            <a:r>
              <a:rPr lang="fr-FR" sz="2000" dirty="0">
                <a:sym typeface="Wingdings" pitchFamily="2" charset="2"/>
              </a:rPr>
              <a:t>50 réalisations post-produites</a:t>
            </a:r>
          </a:p>
          <a:p>
            <a:endParaRPr lang="fr-FR" sz="2000" dirty="0">
              <a:sym typeface="Wingdings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548630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1404573" y="1928177"/>
                <a:ext cx="9755598" cy="732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4 paramètres à ajuster :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afin d’obtenir les bons 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573" y="1928177"/>
                <a:ext cx="9755598" cy="732060"/>
              </a:xfrm>
              <a:prstGeom prst="rect">
                <a:avLst/>
              </a:prstGeom>
              <a:blipFill>
                <a:blip r:embed="rId3"/>
                <a:stretch>
                  <a:fillRect l="-650" t="-3448"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616575" y="2778298"/>
                <a:ext cx="10163808" cy="4503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Procédure itérative effectuée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2.2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2.6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3.0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3.6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Initialisation :</a:t>
                </a:r>
              </a:p>
              <a:p>
                <a:r>
                  <a:rPr lang="fr-FR" sz="2000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fr-FR" sz="2000" dirty="0"/>
              </a:p>
              <a:p>
                <a:r>
                  <a:rPr lang="fr-FR" sz="2000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déduits de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nary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r>
                  <a:rPr lang="fr-FR" sz="2000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déterminé itérativement</a:t>
                </a:r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 err="1"/>
                  <a:t>Iterations</a:t>
                </a:r>
                <a:r>
                  <a:rPr lang="fr-FR" sz="2000" dirty="0"/>
                  <a:t> :</a:t>
                </a:r>
              </a:p>
              <a:p>
                <a:r>
                  <a:rPr lang="fr-FR" sz="2000" dirty="0"/>
                  <a:t>	- calculer la prédiction</a:t>
                </a:r>
              </a:p>
              <a:p>
                <a:r>
                  <a:rPr lang="fr-FR" sz="2000" dirty="0"/>
                  <a:t>	- ajuster la prédiction</a:t>
                </a:r>
              </a:p>
              <a:p>
                <a:r>
                  <a:rPr lang="fr-FR" sz="2000" dirty="0"/>
                  <a:t>	- comparer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aux données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2778298"/>
                <a:ext cx="10163808" cy="4503669"/>
              </a:xfrm>
              <a:prstGeom prst="rect">
                <a:avLst/>
              </a:prstGeom>
              <a:blipFill>
                <a:blip r:embed="rId4"/>
                <a:stretch>
                  <a:fillRect l="-499" t="-5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499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/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 procédure itérative</a:t>
                </a:r>
                <a:endParaRPr lang="fr-FR" sz="2000" i="1" dirty="0"/>
              </a:p>
              <a:p>
                <a:endParaRPr lang="fr-FR" sz="2000" i="1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blipFill>
                <a:blip r:embed="rId2"/>
                <a:stretch>
                  <a:fillRect l="-1413" t="-2469" r="-7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36E76B7-B378-D341-95AC-516441DD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80" y="2605815"/>
            <a:ext cx="3416300" cy="831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DF55E2-B91F-AF44-9CB1-1036C5CE37DC}"/>
              </a:ext>
            </a:extLst>
          </p:cNvPr>
          <p:cNvSpPr txBox="1"/>
          <p:nvPr/>
        </p:nvSpPr>
        <p:spPr>
          <a:xfrm>
            <a:off x="590817" y="3863067"/>
            <a:ext cx="2941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10 itérations suffisantes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00859F-456A-3449-8709-CBDFC720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198" y="2155255"/>
            <a:ext cx="5853426" cy="44481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872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C789B-DFA0-F742-B9D8-DA498228960C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36AAA1-4853-6541-BA15-E0AE46A1B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577C9A-50CD-A24A-AE54-919D820AEB99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5A4408-D592-4A47-ACB6-D0844D4436B8}"/>
              </a:ext>
            </a:extLst>
          </p:cNvPr>
          <p:cNvGrpSpPr/>
          <p:nvPr/>
        </p:nvGrpSpPr>
        <p:grpSpPr>
          <a:xfrm>
            <a:off x="541331" y="4311224"/>
            <a:ext cx="5167964" cy="1439537"/>
            <a:chOff x="701494" y="4241684"/>
            <a:chExt cx="5167964" cy="143953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EEBA43-A181-824C-836D-2CA6C2A1B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6F7720A-F817-CE43-8EF2-404FC4DC0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835E2E7-A95F-AD4B-B373-18C7F931241C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14F243A-F365-9B4B-B9CB-55D05DA37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AEF0589-5967-C049-9CDA-0A8A605E4655}"/>
              </a:ext>
            </a:extLst>
          </p:cNvPr>
          <p:cNvGrpSpPr/>
          <p:nvPr/>
        </p:nvGrpSpPr>
        <p:grpSpPr>
          <a:xfrm>
            <a:off x="7199453" y="2153357"/>
            <a:ext cx="694481" cy="586361"/>
            <a:chOff x="7199453" y="2153357"/>
            <a:chExt cx="694481" cy="58636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129F2A1-A9B0-8449-9379-3089E47264DF}"/>
                </a:ext>
              </a:extLst>
            </p:cNvPr>
            <p:cNvCxnSpPr/>
            <p:nvPr/>
          </p:nvCxnSpPr>
          <p:spPr>
            <a:xfrm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1A866A2-8B44-D24E-8D25-0750B4616E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691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994140-B0AE-1641-8646-53CA664C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281" y="4061658"/>
            <a:ext cx="6523466" cy="27084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  <a:p>
            <a:r>
              <a:rPr lang="fr-FR" dirty="0">
                <a:sym typeface="Wingdings" pitchFamily="2" charset="2"/>
              </a:rPr>
              <a:t> obtenues via matrice des métaux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1833871"/>
            <a:ext cx="984372" cy="650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les lignes de ciel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F7C15C-BFD8-2A43-AFE2-66116ACD531E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38AD908-F955-A74F-A189-D370E87E1AE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9B2166-06DA-4440-9F5B-78B24BA451D1}"/>
              </a:ext>
            </a:extLst>
          </p:cNvPr>
          <p:cNvGrpSpPr/>
          <p:nvPr/>
        </p:nvGrpSpPr>
        <p:grpSpPr>
          <a:xfrm>
            <a:off x="7089494" y="2432535"/>
            <a:ext cx="694481" cy="586361"/>
            <a:chOff x="7089494" y="2432535"/>
            <a:chExt cx="694481" cy="58636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F2E189-BBBE-6A4F-B328-B8315E766EF9}"/>
                </a:ext>
              </a:extLst>
            </p:cNvPr>
            <p:cNvCxnSpPr/>
            <p:nvPr/>
          </p:nvCxnSpPr>
          <p:spPr>
            <a:xfrm>
              <a:off x="7089494" y="2432535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1DB000-F9AC-9A4A-9D7F-600D45EE6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9494" y="2432535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E0D2B8-A89E-2B44-A570-224D50E1E17A}"/>
                  </a:ext>
                </a:extLst>
              </p:cNvPr>
              <p:cNvSpPr txBox="1"/>
              <p:nvPr/>
            </p:nvSpPr>
            <p:spPr>
              <a:xfrm>
                <a:off x="5479193" y="4580120"/>
                <a:ext cx="907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E0D2B8-A89E-2B44-A570-224D50E1E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93" y="4580120"/>
                <a:ext cx="90787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92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V="1">
            <a:off x="4525682" y="4050858"/>
            <a:ext cx="906159" cy="122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3624477" y="53051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69DE6-9045-3D45-857D-09C7F18C3F7C}"/>
              </a:ext>
            </a:extLst>
          </p:cNvPr>
          <p:cNvSpPr txBox="1"/>
          <p:nvPr/>
        </p:nvSpPr>
        <p:spPr>
          <a:xfrm>
            <a:off x="1555219" y="6081713"/>
            <a:ext cx="5573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Uniquement pour les mocks avec continuum</a:t>
            </a:r>
          </a:p>
        </p:txBody>
      </p:sp>
    </p:spTree>
    <p:extLst>
      <p:ext uri="{BB962C8B-B14F-4D97-AF65-F5344CB8AC3E}">
        <p14:creationId xmlns:p14="http://schemas.microsoft.com/office/powerpoint/2010/main" val="310900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19181F-9751-574A-95D4-1D63339AD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058" y="1261894"/>
            <a:ext cx="7777016" cy="5478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9906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/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1080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9906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318A9-2ECB-C148-BE3F-9F6754BAD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29" y="3238829"/>
            <a:ext cx="9263605" cy="34475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/>
              <p:nvPr/>
            </p:nvSpPr>
            <p:spPr>
              <a:xfrm>
                <a:off x="5515417" y="2572457"/>
                <a:ext cx="5091715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𝑒𝑓𝑓</m:t>
                        </m:r>
                        <m:r>
                          <a:rPr lang="en-US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en accord avec DR16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417" y="2572457"/>
                <a:ext cx="5091715" cy="424732"/>
              </a:xfrm>
              <a:prstGeom prst="rect">
                <a:avLst/>
              </a:prstGeom>
              <a:blipFill>
                <a:blip r:embed="rId3"/>
                <a:stretch>
                  <a:fillRect t="-8824" r="-995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33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blipFill>
                <a:blip r:embed="rId3"/>
                <a:stretch>
                  <a:fillRect l="-1375" t="-16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89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 err="1"/>
                  <a:t>Raw</a:t>
                </a:r>
                <a:r>
                  <a:rPr lang="fr-FR" sz="2000" dirty="0"/>
                  <a:t> mocks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spectre de puissance 1D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blipFill>
                <a:blip r:embed="rId2"/>
                <a:stretch>
                  <a:fillRect l="-1303" t="-2410" b="-8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3D3AD0-5899-4D46-91F9-373DC376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188" y="77067"/>
            <a:ext cx="6952366" cy="3975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83B95-231C-E942-8698-9C9BF81EE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147" y="3251417"/>
            <a:ext cx="4530584" cy="34356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/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fr-FR" dirty="0"/>
                  <a:t> </a:t>
                </a:r>
                <a:r>
                  <a:rPr lang="fr-FR" sz="2000" dirty="0"/>
                  <a:t>obtenus avec la procédure d’ajustement :</a:t>
                </a:r>
                <a:endParaRPr lang="fr-FR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blipFill>
                <a:blip r:embed="rId5"/>
                <a:stretch>
                  <a:fillRect l="-2762" r="-2762" b="-9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489B14-0846-C94C-9AEB-BB01BAB4B77C}"/>
              </a:ext>
            </a:extLst>
          </p:cNvPr>
          <p:cNvSpPr txBox="1"/>
          <p:nvPr/>
        </p:nvSpPr>
        <p:spPr>
          <a:xfrm>
            <a:off x="8299048" y="4969263"/>
            <a:ext cx="3426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Bug introduit avec la dépendance en z ?</a:t>
            </a:r>
            <a:endParaRPr lang="fr-F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12F1D-A817-644E-AEE0-DB3F08B7116A}"/>
              </a:ext>
            </a:extLst>
          </p:cNvPr>
          <p:cNvSpPr txBox="1"/>
          <p:nvPr/>
        </p:nvSpPr>
        <p:spPr>
          <a:xfrm>
            <a:off x="7769004" y="6072188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tests P1D (z fixé par ex)</a:t>
            </a:r>
          </a:p>
        </p:txBody>
      </p:sp>
    </p:spTree>
    <p:extLst>
      <p:ext uri="{BB962C8B-B14F-4D97-AF65-F5344CB8AC3E}">
        <p14:creationId xmlns:p14="http://schemas.microsoft.com/office/powerpoint/2010/main" val="256308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1F8FA8-4B45-FA40-8E0D-ECFCC34D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564" y="989889"/>
            <a:ext cx="7310163" cy="2831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7016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/>
              <a:t>10 </a:t>
            </a:r>
            <a:r>
              <a:rPr lang="fr-FR" sz="2000" dirty="0" err="1"/>
              <a:t>auto-corrélation</a:t>
            </a:r>
            <a:r>
              <a:rPr lang="fr-FR" sz="2000" dirty="0"/>
              <a:t> QSO x QSO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732AE-ED2F-F544-8D7B-0158CAF3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47" y="3996160"/>
            <a:ext cx="7342196" cy="27334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/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Très bon accord :</a:t>
                </a:r>
              </a:p>
              <a:p>
                <a:pPr marL="342900" indent="-342900">
                  <a:buFontTx/>
                  <a:buChar char="-"/>
                </a:pPr>
                <a:r>
                  <a:rPr lang="fr-FR" sz="2000" dirty="0"/>
                  <a:t>corrélation et modèle </a:t>
                </a:r>
              </a:p>
              <a:p>
                <a:r>
                  <a:rPr lang="fr-FR" sz="2000" dirty="0"/>
                  <a:t>pour r &gt; 20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</a:t>
                </a: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𝑄𝑆𝑂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𝑄𝑆𝑂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mesurés </a:t>
                </a:r>
              </a:p>
              <a:p>
                <a:r>
                  <a:rPr lang="fr-FR" sz="2000" dirty="0">
                    <a:solidFill>
                      <a:schemeClr val="tx1"/>
                    </a:solidFill>
                  </a:rPr>
                  <a:t>et visés</a:t>
                </a:r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blipFill>
                <a:blip r:embed="rId4"/>
                <a:stretch>
                  <a:fillRect l="-988" t="-2290" b="-53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D6F709A-93B0-D846-AC94-C1DD6BD77A45}"/>
              </a:ext>
            </a:extLst>
          </p:cNvPr>
          <p:cNvSpPr/>
          <p:nvPr/>
        </p:nvSpPr>
        <p:spPr>
          <a:xfrm>
            <a:off x="740779" y="3821822"/>
            <a:ext cx="3928701" cy="1689788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936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/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±0.016</m:t>
                    </m:r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</m:oMath>
                </a14:m>
                <a:r>
                  <a:rPr lang="fr-FR" sz="2200" dirty="0"/>
                  <a:t> = 2 </a:t>
                </a:r>
                <a:r>
                  <a:rPr lang="fr-FR" sz="2000" dirty="0"/>
                  <a:t>visé)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blipFill>
                <a:blip r:embed="rId2"/>
                <a:stretch>
                  <a:fillRect t="-8571" r="-270" b="-2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3746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HCD x HCD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03CDD-DB4F-EC46-B677-F5FACCC2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670" y="3125165"/>
            <a:ext cx="9321725" cy="359263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AEAC1E-425F-9C42-BD84-FF0325784E5D}"/>
              </a:ext>
            </a:extLst>
          </p:cNvPr>
          <p:cNvSpPr/>
          <p:nvPr/>
        </p:nvSpPr>
        <p:spPr>
          <a:xfrm>
            <a:off x="5509549" y="2338086"/>
            <a:ext cx="4942389" cy="671332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4A905-5D3F-F54A-90D2-46ACE639A1B8}"/>
              </a:ext>
            </a:extLst>
          </p:cNvPr>
          <p:cNvSpPr txBox="1"/>
          <p:nvPr/>
        </p:nvSpPr>
        <p:spPr>
          <a:xfrm>
            <a:off x="8515350" y="97155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1082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2528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eboss-0.0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EA87D-30D3-7F49-91AC-652E73586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24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93966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7296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eboss-0.0 :</a:t>
            </a:r>
          </a:p>
          <a:p>
            <a:endParaRPr lang="fr-FR" sz="2000" dirty="0"/>
          </a:p>
          <a:p>
            <a:r>
              <a:rPr lang="fr-FR" sz="2000" dirty="0"/>
              <a:t>corrélation croisée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5D4CD54-7045-3E4F-8511-8C9BB0563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370" y="1226083"/>
            <a:ext cx="7807508" cy="556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799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3608C-14C7-C14E-862C-5EE869ACB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3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5648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eboss-0.2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26549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4F41E-83C5-704C-997F-4C039258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326" y="1236551"/>
            <a:ext cx="7745595" cy="55519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9192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eboss-0.2 :</a:t>
            </a:r>
          </a:p>
          <a:p>
            <a:endParaRPr lang="fr-FR" sz="2000" dirty="0"/>
          </a:p>
          <a:p>
            <a:r>
              <a:rPr lang="fr-FR" sz="2000" dirty="0"/>
              <a:t>30 corrélation croisée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3285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24737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eboss-0.3 :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0E1EAE-55AD-A641-BBE1-7FCF476C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83" y="2167350"/>
            <a:ext cx="8951595" cy="37166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587FF8-171C-D249-BAD2-7A5583AE03D9}"/>
                  </a:ext>
                </a:extLst>
              </p:cNvPr>
              <p:cNvSpPr txBox="1"/>
              <p:nvPr/>
            </p:nvSpPr>
            <p:spPr>
              <a:xfrm>
                <a:off x="4276248" y="2963604"/>
                <a:ext cx="11870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587FF8-171C-D249-BAD2-7A5583AE0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248" y="2963604"/>
                <a:ext cx="1187001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8D1B614-4C04-3040-8DE1-34FEFFCD0A8C}"/>
              </a:ext>
            </a:extLst>
          </p:cNvPr>
          <p:cNvSpPr txBox="1"/>
          <p:nvPr/>
        </p:nvSpPr>
        <p:spPr>
          <a:xfrm>
            <a:off x="9003295" y="2363439"/>
            <a:ext cx="2687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Biais des métaux mesurés dans les mocks en accord avec les données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435B422-7701-AA49-89BA-DCA993B2AC11}"/>
              </a:ext>
            </a:extLst>
          </p:cNvPr>
          <p:cNvSpPr/>
          <p:nvPr/>
        </p:nvSpPr>
        <p:spPr>
          <a:xfrm>
            <a:off x="8889357" y="2280213"/>
            <a:ext cx="2801073" cy="1377387"/>
          </a:xfrm>
          <a:prstGeom prst="roundRect">
            <a:avLst>
              <a:gd name="adj" fmla="val 25858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6F5F0-B9EA-6243-8FFE-7821A16D1451}"/>
              </a:ext>
            </a:extLst>
          </p:cNvPr>
          <p:cNvSpPr txBox="1"/>
          <p:nvPr/>
        </p:nvSpPr>
        <p:spPr>
          <a:xfrm>
            <a:off x="1856402" y="5576208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/>
              <a:t>Julianna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55690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759695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Comparaison des biais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r>
              <a:rPr lang="fr-FR" dirty="0"/>
              <a:t>mesures faites uniquement sur </a:t>
            </a:r>
            <a:r>
              <a:rPr lang="fr-FR" dirty="0">
                <a:solidFill>
                  <a:schemeClr val="accent4"/>
                </a:solidFill>
              </a:rPr>
              <a:t>l’</a:t>
            </a:r>
            <a:r>
              <a:rPr lang="fr-FR" dirty="0" err="1">
                <a:solidFill>
                  <a:schemeClr val="accent4"/>
                </a:solidFill>
              </a:rPr>
              <a:t>auto-corrélation</a:t>
            </a:r>
            <a:r>
              <a:rPr lang="fr-FR" dirty="0">
                <a:solidFill>
                  <a:schemeClr val="accent4"/>
                </a:solidFill>
              </a:rPr>
              <a:t>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endParaRPr lang="fr-FR" dirty="0">
              <a:solidFill>
                <a:schemeClr val="accent4"/>
              </a:solidFill>
            </a:endParaRPr>
          </a:p>
          <a:p>
            <a:r>
              <a:rPr lang="fr-FR" dirty="0"/>
              <a:t>écart entre : 	- </a:t>
            </a:r>
            <a:r>
              <a:rPr lang="fr-FR" dirty="0" err="1"/>
              <a:t>eboss-raw</a:t>
            </a:r>
            <a:r>
              <a:rPr lang="fr-FR" dirty="0"/>
              <a:t> et eboss-0.0	</a:t>
            </a:r>
            <a:r>
              <a:rPr lang="fr-FR" dirty="0">
                <a:sym typeface="Wingdings" pitchFamily="2" charset="2"/>
              </a:rPr>
              <a:t>	matrice de distorsion</a:t>
            </a:r>
            <a:endParaRPr lang="fr-FR" dirty="0"/>
          </a:p>
          <a:p>
            <a:r>
              <a:rPr lang="fr-FR" dirty="0"/>
              <a:t>				- eboss-0.0 et eboss-0.2	</a:t>
            </a:r>
            <a:r>
              <a:rPr lang="fr-FR" dirty="0">
                <a:sym typeface="Wingdings" pitchFamily="2" charset="2"/>
              </a:rPr>
              <a:t> 	modélisation des </a:t>
            </a:r>
            <a:r>
              <a:rPr lang="fr-FR" dirty="0" err="1">
                <a:sym typeface="Wingdings" pitchFamily="2" charset="2"/>
              </a:rPr>
              <a:t>HCDs</a:t>
            </a:r>
            <a:endParaRPr lang="fr-FR" dirty="0">
              <a:sym typeface="Wingdings" pitchFamily="2" charset="2"/>
            </a:endParaRPr>
          </a:p>
          <a:p>
            <a:r>
              <a:rPr lang="fr-FR" dirty="0">
                <a:sym typeface="Wingdings" pitchFamily="2" charset="2"/>
              </a:rPr>
              <a:t>				- eboss-0.2 et eboss-0.3 	 	modélisation des </a:t>
            </a:r>
            <a:r>
              <a:rPr lang="fr-FR" dirty="0" err="1">
                <a:sym typeface="Wingdings" pitchFamily="2" charset="2"/>
              </a:rPr>
              <a:t>HCDs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402B44-8F8E-8844-9917-879518840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608" y="3406901"/>
            <a:ext cx="9491329" cy="33609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35B289-97A5-4B49-A641-598940F3007B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C8A8385-144E-2C4D-8ED9-62BB70EFC6AE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1326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841948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Comparaison des biais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r>
              <a:rPr lang="fr-FR" dirty="0"/>
              <a:t>mesures faites sur </a:t>
            </a:r>
            <a:r>
              <a:rPr lang="fr-FR" dirty="0">
                <a:solidFill>
                  <a:schemeClr val="accent4"/>
                </a:solidFill>
              </a:rPr>
              <a:t>l’</a:t>
            </a:r>
            <a:r>
              <a:rPr lang="fr-FR" dirty="0" err="1">
                <a:solidFill>
                  <a:schemeClr val="accent4"/>
                </a:solidFill>
              </a:rPr>
              <a:t>auto-corrélation</a:t>
            </a:r>
            <a:r>
              <a:rPr lang="fr-FR" dirty="0">
                <a:solidFill>
                  <a:schemeClr val="accent4"/>
                </a:solidFill>
              </a:rPr>
              <a:t>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</a:t>
            </a:r>
            <a:r>
              <a:rPr lang="fr-FR" dirty="0"/>
              <a:t>et </a:t>
            </a:r>
            <a:r>
              <a:rPr lang="fr-FR" dirty="0">
                <a:solidFill>
                  <a:schemeClr val="accent4"/>
                </a:solidFill>
              </a:rPr>
              <a:t>corrélation croisée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QSO</a:t>
            </a:r>
            <a:endParaRPr lang="fr-FR" dirty="0"/>
          </a:p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corrélations croisées avec HCD pas compatibles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F65A-1CFA-2441-9215-CACF79B18998}"/>
              </a:ext>
            </a:extLst>
          </p:cNvPr>
          <p:cNvSpPr txBox="1"/>
          <p:nvPr/>
        </p:nvSpPr>
        <p:spPr>
          <a:xfrm>
            <a:off x="7680960" y="623944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Rajouter eboss-0.3 ?</a:t>
            </a:r>
          </a:p>
          <a:p>
            <a:r>
              <a:rPr lang="fr-FR" dirty="0">
                <a:solidFill>
                  <a:schemeClr val="accent5"/>
                </a:solidFill>
              </a:rPr>
              <a:t>Mettre ce slide en backup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338E9-05F4-184C-A15F-62E2A232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41" y="3293033"/>
            <a:ext cx="10016775" cy="3484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0D1863-7D66-F34E-8C7D-C484E2ED358D}"/>
              </a:ext>
            </a:extLst>
          </p:cNvPr>
          <p:cNvSpPr txBox="1"/>
          <p:nvPr/>
        </p:nvSpPr>
        <p:spPr>
          <a:xfrm>
            <a:off x="335666" y="254643"/>
            <a:ext cx="6559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Comparaison avec les données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4B5849-E50B-544F-A0AF-71BB117B06CF}"/>
              </a:ext>
            </a:extLst>
          </p:cNvPr>
          <p:cNvSpPr/>
          <p:nvPr/>
        </p:nvSpPr>
        <p:spPr>
          <a:xfrm>
            <a:off x="-238756" y="-167833"/>
            <a:ext cx="739259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7987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72F0B826-6FD0-A144-BEA1-F0FC642F9BFA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FD9A78A-7ACE-CD49-A3A9-E372DC6AA02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1507C86-B2E7-9242-8319-C24DF143ABD8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1507C86-B2E7-9242-8319-C24DF143A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2E9AC-0D30-1D44-8366-A14F82801FE0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2E9AC-0D30-1D44-8366-A14F82801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EE643F-C4F5-6B4F-AAAC-90A415D18768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EE643F-C4F5-6B4F-AAAC-90A415D18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1480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7B4732-4338-B442-B76B-A5423D7EA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755" y="2980113"/>
            <a:ext cx="7878184" cy="37913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5103898" cy="1871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Stabilité des paramètres Ly</a:t>
                </a:r>
                <a:r>
                  <a:rPr lang="fr-FR" sz="2200" dirty="0"/>
                  <a:t>⍺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𝑒𝑓𝑓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très corrélés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5103898" cy="1871282"/>
              </a:xfrm>
              <a:prstGeom prst="rect">
                <a:avLst/>
              </a:prstGeom>
              <a:blipFill>
                <a:blip r:embed="rId3"/>
                <a:stretch>
                  <a:fillRect l="-744" t="-2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/>
              <p:nvPr/>
            </p:nvSpPr>
            <p:spPr>
              <a:xfrm>
                <a:off x="711761" y="5301205"/>
                <a:ext cx="30628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Suggère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 3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Mpc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61" y="5301205"/>
                <a:ext cx="3062826" cy="400110"/>
              </a:xfrm>
              <a:prstGeom prst="rect">
                <a:avLst/>
              </a:prstGeom>
              <a:blipFill>
                <a:blip r:embed="rId4"/>
                <a:stretch>
                  <a:fillRect l="-1240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/>
              <p:nvPr/>
            </p:nvSpPr>
            <p:spPr>
              <a:xfrm>
                <a:off x="7272170" y="2040179"/>
                <a:ext cx="352936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eboss-0.0</a:t>
                </a:r>
              </a:p>
              <a:p>
                <a:r>
                  <a:rPr lang="fr-FR" dirty="0">
                    <a:solidFill>
                      <a:schemeClr val="accent2"/>
                    </a:solidFill>
                  </a:rPr>
                  <a:t>eboss-0.2</a:t>
                </a:r>
              </a:p>
              <a:p>
                <a:r>
                  <a:rPr lang="fr-FR" dirty="0">
                    <a:solidFill>
                      <a:schemeClr val="accent5"/>
                    </a:solidFill>
                  </a:rPr>
                  <a:t>eboss-0.2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Mpc</m:t>
                    </m:r>
                    <m:r>
                      <a:rPr lang="en-US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fr-FR" dirty="0">
                  <a:solidFill>
                    <a:schemeClr val="accent5"/>
                  </a:solidFill>
                </a:endParaRPr>
              </a:p>
              <a:p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170" y="2040179"/>
                <a:ext cx="3529364" cy="1200329"/>
              </a:xfrm>
              <a:prstGeom prst="rect">
                <a:avLst/>
              </a:prstGeom>
              <a:blipFill>
                <a:blip r:embed="rId5"/>
                <a:stretch>
                  <a:fillRect l="-1434" t="-2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9D7422-E969-404E-B3F1-3104A170EFD1}"/>
              </a:ext>
            </a:extLst>
          </p:cNvPr>
          <p:cNvSpPr/>
          <p:nvPr/>
        </p:nvSpPr>
        <p:spPr>
          <a:xfrm>
            <a:off x="591671" y="5142155"/>
            <a:ext cx="3281082" cy="753036"/>
          </a:xfrm>
          <a:prstGeom prst="roundRect">
            <a:avLst>
              <a:gd name="adj" fmla="val 43810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9F553A-8B86-AA42-AF69-03F41196C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427" y="2797654"/>
            <a:ext cx="2807527" cy="44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569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5280228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alternatif des HCD</a:t>
                </a:r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modèle C-G : similaire au modèle Rogers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en-US" b="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</m:oMath>
                </a14:m>
                <a:r>
                  <a:rPr lang="fr-FR" dirty="0"/>
                  <a:t> calculé à partir de la distribution de HCD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5280228" cy="3170099"/>
              </a:xfrm>
              <a:prstGeom prst="rect">
                <a:avLst/>
              </a:prstGeom>
              <a:blipFill>
                <a:blip r:embed="rId2"/>
                <a:stretch>
                  <a:fillRect l="-719" t="-800" b="-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981195E-16AB-9D43-BD6E-5ECF070B93C2}"/>
              </a:ext>
            </a:extLst>
          </p:cNvPr>
          <p:cNvGrpSpPr/>
          <p:nvPr/>
        </p:nvGrpSpPr>
        <p:grpSpPr>
          <a:xfrm>
            <a:off x="335666" y="2787901"/>
            <a:ext cx="5167964" cy="1439537"/>
            <a:chOff x="701494" y="4241684"/>
            <a:chExt cx="5167964" cy="14395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56C73C-0AC8-9347-9304-3F51CA359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75C881-E612-C047-A8BC-46ACE00CC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041CD-F1FA-794E-9143-A5A3DABD55EE}"/>
              </a:ext>
            </a:extLst>
          </p:cNvPr>
          <p:cNvCxnSpPr/>
          <p:nvPr/>
        </p:nvCxnSpPr>
        <p:spPr>
          <a:xfrm flipV="1">
            <a:off x="1691795" y="3793218"/>
            <a:ext cx="1753497" cy="4303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B45B48-6352-2F4E-98AE-07B628576D7A}"/>
              </a:ext>
            </a:extLst>
          </p:cNvPr>
          <p:cNvCxnSpPr>
            <a:cxnSpLocks/>
          </p:cNvCxnSpPr>
          <p:nvPr/>
        </p:nvCxnSpPr>
        <p:spPr>
          <a:xfrm>
            <a:off x="1691794" y="3801048"/>
            <a:ext cx="1753498" cy="42247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810973D-D110-A547-A5B7-07CDA5BDA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806" y="48333"/>
            <a:ext cx="4646326" cy="32965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3015A6-287A-224D-B85D-529C045E1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806" y="3495714"/>
            <a:ext cx="4646325" cy="33139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/>
              <p:nvPr/>
            </p:nvSpPr>
            <p:spPr>
              <a:xfrm>
                <a:off x="462981" y="5149370"/>
                <a:ext cx="51529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Mpc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surestimé</a:t>
                </a:r>
                <a:endParaRPr lang="fr-FR" dirty="0">
                  <a:solidFill>
                    <a:schemeClr val="accent5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Rogers et C-G pas en accord pour les grandes valeurs de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et pour les gammes trop large 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ym typeface="Wingdings" pitchFamily="2" charset="2"/>
                  </a:rPr>
                  <a:t> utiliser C-G</a:t>
                </a:r>
                <a:endParaRPr lang="fr-FR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81" y="5149370"/>
                <a:ext cx="5152913" cy="1200329"/>
              </a:xfrm>
              <a:prstGeom prst="rect">
                <a:avLst/>
              </a:prstGeom>
              <a:blipFill>
                <a:blip r:embed="rId7"/>
                <a:stretch>
                  <a:fillRect l="-739" t="-1042" r="-1232"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85AB86E-0A66-994C-ADEC-8E7CE0FA29F7}"/>
              </a:ext>
            </a:extLst>
          </p:cNvPr>
          <p:cNvSpPr/>
          <p:nvPr/>
        </p:nvSpPr>
        <p:spPr>
          <a:xfrm>
            <a:off x="236668" y="5092486"/>
            <a:ext cx="5379226" cy="1302153"/>
          </a:xfrm>
          <a:prstGeom prst="roundRect">
            <a:avLst>
              <a:gd name="adj" fmla="val 30592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3B97F2-BEBE-7644-BB35-4EAF007D915D}"/>
              </a:ext>
            </a:extLst>
          </p:cNvPr>
          <p:cNvSpPr txBox="1"/>
          <p:nvPr/>
        </p:nvSpPr>
        <p:spPr>
          <a:xfrm>
            <a:off x="8681013" y="4403728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HCD masqués</a:t>
            </a:r>
          </a:p>
          <a:p>
            <a:endParaRPr lang="fr-F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370B22-613A-8F46-86AB-6163CFD38491}"/>
              </a:ext>
            </a:extLst>
          </p:cNvPr>
          <p:cNvSpPr txBox="1"/>
          <p:nvPr/>
        </p:nvSpPr>
        <p:spPr>
          <a:xfrm>
            <a:off x="9051402" y="5398876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HCD non masqués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/>
              <p:nvPr/>
            </p:nvSpPr>
            <p:spPr>
              <a:xfrm>
                <a:off x="7912150" y="6130955"/>
                <a:ext cx="2006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Mpc</m:t>
                    </m:r>
                    <m:r>
                      <a:rPr lang="en-US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fr-FR" dirty="0">
                    <a:solidFill>
                      <a:schemeClr val="accent2"/>
                    </a:solidFill>
                  </a:rPr>
                  <a:t> </a:t>
                </a:r>
                <a:endParaRPr lang="fr-FR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150" y="6130955"/>
                <a:ext cx="2006511" cy="369332"/>
              </a:xfrm>
              <a:prstGeom prst="rect">
                <a:avLst/>
              </a:prstGeom>
              <a:blipFill>
                <a:blip r:embed="rId8"/>
                <a:stretch>
                  <a:fillRect t="-6667" r="-1258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5E1E2A-2F1E-5C49-BB82-3AC131871DE2}"/>
                  </a:ext>
                </a:extLst>
              </p:cNvPr>
              <p:cNvSpPr txBox="1"/>
              <p:nvPr/>
            </p:nvSpPr>
            <p:spPr>
              <a:xfrm>
                <a:off x="10091109" y="254643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=17.6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5E1E2A-2F1E-5C49-BB82-3AC131871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1109" y="254643"/>
                <a:ext cx="1480021" cy="276999"/>
              </a:xfrm>
              <a:prstGeom prst="rect">
                <a:avLst/>
              </a:prstGeom>
              <a:blipFill>
                <a:blip r:embed="rId9"/>
                <a:stretch>
                  <a:fillRect l="-4274" r="-1709"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B86FCD-FAEE-2449-81FF-EE0713E37E0F}"/>
                  </a:ext>
                </a:extLst>
              </p:cNvPr>
              <p:cNvSpPr txBox="1"/>
              <p:nvPr/>
            </p:nvSpPr>
            <p:spPr>
              <a:xfrm>
                <a:off x="10632110" y="812793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=18.2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B86FCD-FAEE-2449-81FF-EE0713E37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110" y="812793"/>
                <a:ext cx="1480021" cy="276999"/>
              </a:xfrm>
              <a:prstGeom prst="rect">
                <a:avLst/>
              </a:prstGeom>
              <a:blipFill>
                <a:blip r:embed="rId10"/>
                <a:stretch>
                  <a:fillRect l="-4237" r="-1695"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E21EC2-DCA8-AD4A-8F24-A10E5379DA8E}"/>
                  </a:ext>
                </a:extLst>
              </p:cNvPr>
              <p:cNvSpPr txBox="1"/>
              <p:nvPr/>
            </p:nvSpPr>
            <p:spPr>
              <a:xfrm>
                <a:off x="10390806" y="1426596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=18.8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E21EC2-DCA8-AD4A-8F24-A10E5379D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0806" y="1426596"/>
                <a:ext cx="1480021" cy="276999"/>
              </a:xfrm>
              <a:prstGeom prst="rect">
                <a:avLst/>
              </a:prstGeom>
              <a:blipFill>
                <a:blip r:embed="rId11"/>
                <a:stretch>
                  <a:fillRect l="-4237" r="-1695" b="-34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355F88-DDD7-7949-A571-64AA40CC2108}"/>
                  </a:ext>
                </a:extLst>
              </p:cNvPr>
              <p:cNvSpPr txBox="1"/>
              <p:nvPr/>
            </p:nvSpPr>
            <p:spPr>
              <a:xfrm>
                <a:off x="9840006" y="1988441"/>
                <a:ext cx="148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=19.4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355F88-DDD7-7949-A571-64AA40CC2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0006" y="1988441"/>
                <a:ext cx="1480021" cy="276999"/>
              </a:xfrm>
              <a:prstGeom prst="rect">
                <a:avLst/>
              </a:prstGeom>
              <a:blipFill>
                <a:blip r:embed="rId12"/>
                <a:stretch>
                  <a:fillRect l="-4274" r="-2564" b="-363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476B260-F61F-BA43-BF6F-11BCDD5E6DFE}"/>
                  </a:ext>
                </a:extLst>
              </p:cNvPr>
              <p:cNvSpPr txBox="1"/>
              <p:nvPr/>
            </p:nvSpPr>
            <p:spPr>
              <a:xfrm>
                <a:off x="9087116" y="2680494"/>
                <a:ext cx="13036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𝐻𝐼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=20</m:t>
                          </m:r>
                        </m:e>
                      </m:func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476B260-F61F-BA43-BF6F-11BCDD5E6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116" y="2680494"/>
                <a:ext cx="1303690" cy="276999"/>
              </a:xfrm>
              <a:prstGeom prst="rect">
                <a:avLst/>
              </a:prstGeom>
              <a:blipFill>
                <a:blip r:embed="rId13"/>
                <a:stretch>
                  <a:fillRect l="-5825" r="-2913"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9ABF728-67A6-8C47-918A-CA7E37EED13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194906-E688-4546-A468-D23D16A3C714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0120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AD2BF19-E7B0-1B4C-9B04-C5EE13E15A4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D1851F0-E3F0-634A-A571-B279F22A4E98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2964747" cy="2234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C-G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>
                  <a:solidFill>
                    <a:schemeClr val="tx1"/>
                  </a:solidFill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meilleur accord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𝑒𝑓𝑓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mais pas pour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tx1"/>
                  </a:solidFill>
                </a:endParaRPr>
              </a:p>
              <a:p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2964747" cy="2234010"/>
              </a:xfrm>
              <a:prstGeom prst="rect">
                <a:avLst/>
              </a:prstGeom>
              <a:blipFill>
                <a:blip r:embed="rId2"/>
                <a:stretch>
                  <a:fillRect l="-1702" t="-1136" r="-17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CF0B873-EA61-1642-951D-31840FF7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174" y="3872797"/>
            <a:ext cx="8553489" cy="29274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968EE1-81B5-F94E-A7E2-BB0857CDE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332" y="698167"/>
            <a:ext cx="8084031" cy="3033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D43BFB-BCBF-3249-A491-BB6262797F46}"/>
              </a:ext>
            </a:extLst>
          </p:cNvPr>
          <p:cNvSpPr txBox="1"/>
          <p:nvPr/>
        </p:nvSpPr>
        <p:spPr>
          <a:xfrm>
            <a:off x="7153835" y="2673800"/>
            <a:ext cx="173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Rogers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607A9-C13D-0F4F-9B77-C55FB37B61A6}"/>
              </a:ext>
            </a:extLst>
          </p:cNvPr>
          <p:cNvSpPr txBox="1"/>
          <p:nvPr/>
        </p:nvSpPr>
        <p:spPr>
          <a:xfrm>
            <a:off x="7233506" y="5596944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C-G</a:t>
            </a:r>
          </a:p>
        </p:txBody>
      </p:sp>
    </p:spTree>
    <p:extLst>
      <p:ext uri="{BB962C8B-B14F-4D97-AF65-F5344CB8AC3E}">
        <p14:creationId xmlns:p14="http://schemas.microsoft.com/office/powerpoint/2010/main" val="429536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74227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r>
              <a:rPr lang="fr-FR" dirty="0"/>
              <a:t>mesure DR16 (</a:t>
            </a:r>
            <a:r>
              <a:rPr lang="fr-FR" dirty="0" err="1"/>
              <a:t>mask</a:t>
            </a:r>
            <a:r>
              <a:rPr lang="fr-FR" dirty="0"/>
              <a:t>) et DR16 (no </a:t>
            </a:r>
            <a:r>
              <a:rPr lang="fr-FR" dirty="0" err="1"/>
              <a:t>mask</a:t>
            </a:r>
            <a:r>
              <a:rPr lang="fr-FR" dirty="0"/>
              <a:t>) pas en accord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F3511-D2BF-3240-92AB-23CFA3BB9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46" y="3309024"/>
            <a:ext cx="9889864" cy="34255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A216A2-3CBD-384E-9EDE-9C57382E3145}"/>
              </a:ext>
            </a:extLst>
          </p:cNvPr>
          <p:cNvSpPr txBox="1"/>
          <p:nvPr/>
        </p:nvSpPr>
        <p:spPr>
          <a:xfrm>
            <a:off x="7153835" y="2218514"/>
            <a:ext cx="443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Effet inconnu dans les données pris en compte par le modèle des HCD ? 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20C68-3967-A047-A276-CC05F5F9C29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B08959-1581-D147-A10D-963C22FDDCB6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00245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13473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endParaRPr lang="fr-FR" sz="2000" dirty="0"/>
          </a:p>
          <a:p>
            <a:r>
              <a:rPr lang="fr-FR" sz="2000" dirty="0">
                <a:solidFill>
                  <a:schemeClr val="tx1"/>
                </a:solidFill>
              </a:rPr>
              <a:t>préférable de ne pas masquer les HCD :</a:t>
            </a:r>
          </a:p>
          <a:p>
            <a:r>
              <a:rPr lang="fr-FR" sz="2000" dirty="0"/>
              <a:t>	- paramètre Ly</a:t>
            </a:r>
            <a:r>
              <a:rPr lang="fr-FR" sz="2200" dirty="0"/>
              <a:t>⍺</a:t>
            </a:r>
            <a:r>
              <a:rPr lang="fr-FR" sz="2000" dirty="0"/>
              <a:t> et HCD moins corrélés</a:t>
            </a:r>
          </a:p>
          <a:p>
            <a:r>
              <a:rPr lang="fr-FR" sz="2000" dirty="0"/>
              <a:t>	- évite d’introduire des systématiques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FD12E-C26F-EA46-BDA4-0687C912652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348EE0-5B60-C841-830E-A459B5FDC09B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0F4C69-901F-0D43-8E2E-B67E0F368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46" y="3309024"/>
            <a:ext cx="9889864" cy="342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174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2F25EA-1593-7640-BB9E-04E3BFD8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51" y="2379381"/>
            <a:ext cx="9447132" cy="32360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D91A3-AA12-B240-9143-5133DDC2CE55}"/>
                  </a:ext>
                </a:extLst>
              </p:cNvPr>
              <p:cNvSpPr txBox="1"/>
              <p:nvPr/>
            </p:nvSpPr>
            <p:spPr>
              <a:xfrm>
                <a:off x="8391645" y="2010049"/>
                <a:ext cx="2212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corrigé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D91A3-AA12-B240-9143-5133DDC2C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645" y="2010049"/>
                <a:ext cx="2212080" cy="369332"/>
              </a:xfrm>
              <a:prstGeom prst="rect">
                <a:avLst/>
              </a:prstGeom>
              <a:blipFill>
                <a:blip r:embed="rId3"/>
                <a:stretch>
                  <a:fillRect l="-2286" t="-3333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333D57D-9927-7840-9C58-A465DFB605BC}"/>
              </a:ext>
            </a:extLst>
          </p:cNvPr>
          <p:cNvSpPr txBox="1"/>
          <p:nvPr/>
        </p:nvSpPr>
        <p:spPr>
          <a:xfrm>
            <a:off x="3368233" y="5984747"/>
            <a:ext cx="3025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Matrice de distorsions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645475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DBDB4-1F78-C745-8B53-F8F3CF1A4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878" y="3885420"/>
            <a:ext cx="3242524" cy="2706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FBC34-487E-CC4A-805C-4937633B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953" y="1198299"/>
            <a:ext cx="3242524" cy="2706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617108-F124-224C-97FF-465316CEA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680" y="1236547"/>
            <a:ext cx="3270721" cy="27068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DA4E06-D844-A740-B4FB-B49F5437B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550" y="3862076"/>
            <a:ext cx="3344274" cy="27629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4895E2-3937-EF40-ABB5-FF9B94D2217C}"/>
              </a:ext>
            </a:extLst>
          </p:cNvPr>
          <p:cNvSpPr txBox="1"/>
          <p:nvPr/>
        </p:nvSpPr>
        <p:spPr>
          <a:xfrm>
            <a:off x="3712359" y="2981772"/>
            <a:ext cx="2032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raw</a:t>
            </a:r>
            <a:r>
              <a:rPr lang="fr-FR" dirty="0">
                <a:solidFill>
                  <a:srgbClr val="0070C0"/>
                </a:solidFill>
              </a:rPr>
              <a:t> mocks</a:t>
            </a:r>
          </a:p>
          <a:p>
            <a:r>
              <a:rPr lang="fr-FR" dirty="0">
                <a:solidFill>
                  <a:schemeClr val="accent5"/>
                </a:solidFill>
              </a:rPr>
              <a:t>mocks eboss-0.0</a:t>
            </a:r>
          </a:p>
          <a:p>
            <a:r>
              <a:rPr lang="fr-FR" dirty="0" err="1">
                <a:solidFill>
                  <a:schemeClr val="accent2"/>
                </a:solidFill>
              </a:rPr>
              <a:t>raw</a:t>
            </a:r>
            <a:r>
              <a:rPr lang="fr-FR" dirty="0">
                <a:solidFill>
                  <a:schemeClr val="accent2"/>
                </a:solidFill>
              </a:rPr>
              <a:t> mocks * </a:t>
            </a:r>
            <a:r>
              <a:rPr lang="fr-FR" dirty="0" err="1">
                <a:solidFill>
                  <a:schemeClr val="accent2"/>
                </a:solidFill>
              </a:rPr>
              <a:t>dmat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618CBA-7236-F241-9763-50C9D3B72B1B}"/>
              </a:ext>
            </a:extLst>
          </p:cNvPr>
          <p:cNvSpPr txBox="1"/>
          <p:nvPr/>
        </p:nvSpPr>
        <p:spPr>
          <a:xfrm>
            <a:off x="1460185" y="5238821"/>
            <a:ext cx="363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Distorsions pas complètement prises en compte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23954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63D10-5458-0843-B388-47DF139BF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72" y="1852290"/>
            <a:ext cx="6334756" cy="47510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55E14-80EC-724E-955F-6B418CBDC022}"/>
              </a:ext>
            </a:extLst>
          </p:cNvPr>
          <p:cNvSpPr txBox="1"/>
          <p:nvPr/>
        </p:nvSpPr>
        <p:spPr>
          <a:xfrm>
            <a:off x="7623544" y="3285460"/>
            <a:ext cx="3615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Evolution avec z des problèmes liés aux distorsions</a:t>
            </a:r>
            <a:endParaRPr lang="fr-F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F9DD3-2040-9042-9CC7-6462A2F41607}"/>
              </a:ext>
            </a:extLst>
          </p:cNvPr>
          <p:cNvSpPr txBox="1"/>
          <p:nvPr/>
        </p:nvSpPr>
        <p:spPr>
          <a:xfrm>
            <a:off x="6096000" y="2127617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from</a:t>
            </a:r>
            <a:r>
              <a:rPr lang="fr-FR" sz="1400" dirty="0"/>
              <a:t> Jim</a:t>
            </a:r>
          </a:p>
        </p:txBody>
      </p:sp>
    </p:spTree>
    <p:extLst>
      <p:ext uri="{BB962C8B-B14F-4D97-AF65-F5344CB8AC3E}">
        <p14:creationId xmlns:p14="http://schemas.microsoft.com/office/powerpoint/2010/main" val="31858317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VI. Conclusions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383256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137694" cy="42103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Réalisation et production de mocks utilisés par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 et DESI :</a:t>
                </a:r>
              </a:p>
              <a:p>
                <a:r>
                  <a:rPr lang="fr-FR" sz="2000" dirty="0"/>
                  <a:t>	- corrélations 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⍺, </a:t>
                </a:r>
                <a:r>
                  <a:rPr lang="fr-FR" sz="2000" dirty="0"/>
                  <a:t>Ly</a:t>
                </a:r>
                <a:r>
                  <a:rPr lang="fr-FR" sz="2200" dirty="0"/>
                  <a:t>⍺ x QSO, QSO x QSO, HCD x HCD correctes</a:t>
                </a:r>
              </a:p>
              <a:p>
                <a:r>
                  <a:rPr lang="fr-FR" sz="2200" dirty="0"/>
                  <a:t>	- évolution avec z + lignes de visées non parallèles</a:t>
                </a:r>
              </a:p>
              <a:p>
                <a:r>
                  <a:rPr lang="fr-FR" sz="2200" dirty="0"/>
                  <a:t>	- procédure pour ajuster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effective</a:t>
                </a:r>
              </a:p>
              <a:p>
                <a:r>
                  <a:rPr lang="fr-FR" sz="2000" dirty="0"/>
                  <a:t>	- prédiction des mocks</a:t>
                </a:r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Etude des systématiques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𝑒𝑓𝑓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</a:t>
                </a:r>
              </a:p>
              <a:p>
                <a:r>
                  <a:rPr lang="fr-FR" sz="2000" dirty="0"/>
                  <a:t>	- distorsions pas complètement prises en compte</a:t>
                </a:r>
              </a:p>
              <a:p>
                <a:r>
                  <a:rPr lang="fr-FR" sz="2000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fr-FR" sz="2000" dirty="0"/>
                  <a:t> surestimé</a:t>
                </a:r>
              </a:p>
              <a:p>
                <a:r>
                  <a:rPr lang="fr-FR" sz="2000" dirty="0"/>
                  <a:t>	- modèle C-G (no </a:t>
                </a:r>
                <a:r>
                  <a:rPr lang="fr-FR" sz="2000" dirty="0" err="1"/>
                  <a:t>mask</a:t>
                </a:r>
                <a:r>
                  <a:rPr lang="fr-FR" sz="2000" dirty="0"/>
                  <a:t>) mieux adapté</a:t>
                </a:r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137694" cy="4210383"/>
              </a:xfrm>
              <a:prstGeom prst="rect">
                <a:avLst/>
              </a:prstGeom>
              <a:blipFill>
                <a:blip r:embed="rId2"/>
                <a:stretch>
                  <a:fillRect l="-416" t="-601" r="-4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24780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5FF4-59E4-FC44-83F3-CBAF5045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SPARES</a:t>
            </a:r>
          </a:p>
        </p:txBody>
      </p:sp>
    </p:spTree>
    <p:extLst>
      <p:ext uri="{BB962C8B-B14F-4D97-AF65-F5344CB8AC3E}">
        <p14:creationId xmlns:p14="http://schemas.microsoft.com/office/powerpoint/2010/main" val="129165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08FDA-37CA-1F4B-B981-0186DCC141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9B12986E-9846-2F48-AC16-BA79929792F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772A4DE-30AF-2C40-B46B-C1A6251947C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EFE0DDB-DD65-9E46-9D84-73A5FD9A8125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EFE0DDB-DD65-9E46-9D84-73A5FD9A8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F8A8A2B-F5ED-4847-A38A-3B0483AA1632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F8A8A2B-F5ED-4847-A38A-3B0483AA1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56AD5C7-9187-7349-8470-DC426BE25CBC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56AD5C7-9187-7349-8470-DC426BE25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69555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43F63-054D-DE4F-B3AA-5BD91E68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37" y="1990845"/>
            <a:ext cx="6299000" cy="4586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9E4183-B0F7-0B47-B6B7-BDF64882977A}"/>
              </a:ext>
            </a:extLst>
          </p:cNvPr>
          <p:cNvSpPr txBox="1"/>
          <p:nvPr/>
        </p:nvSpPr>
        <p:spPr>
          <a:xfrm>
            <a:off x="587937" y="1354238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DR12 mocks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/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blipFill>
                <a:blip r:embed="rId3"/>
                <a:stretch>
                  <a:fillRect t="-2778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AB4AB3D-95E9-5640-B32F-CFF215296DF2}"/>
              </a:ext>
            </a:extLst>
          </p:cNvPr>
          <p:cNvSpPr txBox="1"/>
          <p:nvPr/>
        </p:nvSpPr>
        <p:spPr>
          <a:xfrm>
            <a:off x="7349924" y="1354238"/>
            <a:ext cx="4132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Saclay mocks + </a:t>
            </a:r>
            <a:r>
              <a:rPr lang="fr-FR" dirty="0" err="1"/>
              <a:t>quickquasars</a:t>
            </a:r>
            <a:r>
              <a:rPr lang="fr-FR" dirty="0"/>
              <a:t> :</a:t>
            </a:r>
          </a:p>
          <a:p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sym typeface="Wingdings" pitchFamily="2" charset="2"/>
              </a:rPr>
              <a:t> Corrélations (met x met) moins importantes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/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4551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Métaux dans les mocks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5470512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564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8978F0D-A5B5-AE48-B2C4-E47F2D68826C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2B624C-C437-1442-8ED6-DFF0E72A31D5}"/>
              </a:ext>
            </a:extLst>
          </p:cNvPr>
          <p:cNvSpPr txBox="1"/>
          <p:nvPr/>
        </p:nvSpPr>
        <p:spPr>
          <a:xfrm>
            <a:off x="4968129" y="596331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3232ADB6-A9A1-A748-AA34-38B5569D268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4839E858-FDE2-7843-B78B-B78F41CD6B4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D7D25B5-C1E1-7E45-BDF8-35876CAFE739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D7D25B5-C1E1-7E45-BDF8-35876CAFE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86E7871-C5EF-BF42-9AD0-D7A9B852B4C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86E7871-C5EF-BF42-9AD0-D7A9B852B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E9D5694-2FBA-764A-AA66-2F6F86C31B03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E9D5694-2FBA-764A-AA66-2F6F86C3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201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4092BB3-9805-684E-8AFC-24CAA2110B8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F0720-5889-F84A-B3FC-65A114C2CFE2}"/>
              </a:ext>
            </a:extLst>
          </p:cNvPr>
          <p:cNvSpPr txBox="1"/>
          <p:nvPr/>
        </p:nvSpPr>
        <p:spPr>
          <a:xfrm>
            <a:off x="5327123" y="55633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2943F115-E934-9549-AAD9-2A5C4F44AA47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141A17CE-1EF7-A54B-BBA5-2B04B15288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11C2591-12EA-DD45-92C8-B7E24D72F237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11C2591-12EA-DD45-92C8-B7E24D72F2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85F9DB6-877E-8045-A204-BC766CDAA878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85F9DB6-877E-8045-A204-BC766CDAA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08C8E48-7E0F-3643-8B1A-70CBE44A20A0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08C8E48-7E0F-3643-8B1A-70CBE44A2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7080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25867</TotalTime>
  <Words>3601</Words>
  <Application>Microsoft Macintosh PowerPoint</Application>
  <PresentationFormat>Widescreen</PresentationFormat>
  <Paragraphs>810</Paragraphs>
  <Slides>70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Cambria Math</vt:lpstr>
      <vt:lpstr>Lucida Console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202</cp:revision>
  <cp:lastPrinted>2020-08-28T09:40:02Z</cp:lastPrinted>
  <dcterms:created xsi:type="dcterms:W3CDTF">2020-08-26T13:11:42Z</dcterms:created>
  <dcterms:modified xsi:type="dcterms:W3CDTF">2020-09-13T12:22:01Z</dcterms:modified>
</cp:coreProperties>
</file>